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4">
  <p:sldMasterIdLst>
    <p:sldMasterId id="2147483648" r:id="rId1"/>
  </p:sldMasterIdLst>
  <p:sldIdLst>
    <p:sldId id="256" r:id="rId2"/>
    <p:sldId id="257" r:id="rId3"/>
    <p:sldId id="258" r:id="rId4"/>
    <p:sldId id="259" r:id="rId5"/>
    <p:sldId id="260" r:id="rId6"/>
    <p:sldId id="280" r:id="rId7"/>
    <p:sldId id="281" r:id="rId8"/>
    <p:sldId id="261" r:id="rId9"/>
    <p:sldId id="262" r:id="rId10"/>
    <p:sldId id="269" r:id="rId11"/>
    <p:sldId id="270" r:id="rId12"/>
    <p:sldId id="271" r:id="rId13"/>
    <p:sldId id="278" r:id="rId14"/>
    <p:sldId id="273" r:id="rId15"/>
    <p:sldId id="274" r:id="rId16"/>
    <p:sldId id="275" r:id="rId17"/>
    <p:sldId id="27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1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5/5/2023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5/5/2023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hyperlink" Target="https://www.hrcts.com/fsaeligibilitylist" TargetMode="Externa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D4D10-0EFD-4678-A1CA-6609C55C0179}"/>
              </a:ext>
            </a:extLst>
          </p:cNvPr>
          <p:cNvSpPr>
            <a:spLocks noGrp="1"/>
          </p:cNvSpPr>
          <p:nvPr>
            <p:ph type="ctrTitle"/>
          </p:nvPr>
        </p:nvSpPr>
        <p:spPr>
          <a:xfrm>
            <a:off x="748937" y="2404534"/>
            <a:ext cx="8525066" cy="1646302"/>
          </a:xfrm>
        </p:spPr>
        <p:txBody>
          <a:bodyPr/>
          <a:lstStyle/>
          <a:p>
            <a:pPr algn="ctr"/>
            <a:r>
              <a:rPr lang="en-US" sz="4400" b="1" dirty="0">
                <a:latin typeface="Calibri Light" panose="020F0302020204030204" pitchFamily="34" charset="0"/>
                <a:cs typeface="Calibri Light" panose="020F0302020204030204" pitchFamily="34" charset="0"/>
              </a:rPr>
              <a:t>Guild of St. Agnes of Worcester Inc. </a:t>
            </a:r>
            <a:br>
              <a:rPr lang="en-US" sz="4800" b="1" dirty="0">
                <a:latin typeface="Calibri Light" panose="020F0302020204030204" pitchFamily="34" charset="0"/>
                <a:cs typeface="Calibri Light" panose="020F0302020204030204" pitchFamily="34" charset="0"/>
              </a:rPr>
            </a:br>
            <a:r>
              <a:rPr lang="en-US" sz="4800" b="1" dirty="0">
                <a:latin typeface="Calibri Light" panose="020F0302020204030204" pitchFamily="34" charset="0"/>
                <a:cs typeface="Calibri Light" panose="020F0302020204030204" pitchFamily="34" charset="0"/>
              </a:rPr>
              <a:t>OPEN ENROLLMENT</a:t>
            </a:r>
          </a:p>
        </p:txBody>
      </p:sp>
      <p:sp>
        <p:nvSpPr>
          <p:cNvPr id="3" name="Subtitle 2">
            <a:extLst>
              <a:ext uri="{FF2B5EF4-FFF2-40B4-BE49-F238E27FC236}">
                <a16:creationId xmlns:a16="http://schemas.microsoft.com/office/drawing/2014/main" id="{C9A5A2B2-DA07-42DA-8528-CFE7BA6A679D}"/>
              </a:ext>
            </a:extLst>
          </p:cNvPr>
          <p:cNvSpPr>
            <a:spLocks noGrp="1"/>
          </p:cNvSpPr>
          <p:nvPr>
            <p:ph type="subTitle" idx="1"/>
          </p:nvPr>
        </p:nvSpPr>
        <p:spPr>
          <a:xfrm>
            <a:off x="1128002" y="4050836"/>
            <a:ext cx="7766936" cy="1096899"/>
          </a:xfrm>
        </p:spPr>
        <p:txBody>
          <a:bodyPr>
            <a:normAutofit fontScale="77500" lnSpcReduction="20000"/>
          </a:bodyPr>
          <a:lstStyle/>
          <a:p>
            <a:pPr algn="ctr"/>
            <a:r>
              <a:rPr lang="en-US" sz="4400" dirty="0">
                <a:solidFill>
                  <a:schemeClr val="accent1"/>
                </a:solidFill>
                <a:latin typeface="Calibri Light" panose="020F0302020204030204" pitchFamily="34" charset="0"/>
                <a:cs typeface="Calibri Light" panose="020F0302020204030204" pitchFamily="34" charset="0"/>
              </a:rPr>
              <a:t>Flexible Spending Account (FSA)</a:t>
            </a:r>
          </a:p>
          <a:p>
            <a:pPr algn="ctr"/>
            <a:r>
              <a:rPr lang="en-US" sz="4400" dirty="0">
                <a:solidFill>
                  <a:schemeClr val="accent1"/>
                </a:solidFill>
                <a:latin typeface="Calibri Light" panose="020F0302020204030204" pitchFamily="34" charset="0"/>
                <a:cs typeface="Calibri Light" panose="020F0302020204030204" pitchFamily="34" charset="0"/>
              </a:rPr>
              <a:t>Dependent Care Account (DCA)</a:t>
            </a:r>
            <a:endParaRPr lang="en-US" sz="4400" dirty="0">
              <a:solidFill>
                <a:schemeClr val="accent1"/>
              </a:solidFill>
            </a:endParaRPr>
          </a:p>
        </p:txBody>
      </p:sp>
      <p:sp>
        <p:nvSpPr>
          <p:cNvPr id="5" name="Subtitle 2">
            <a:extLst>
              <a:ext uri="{FF2B5EF4-FFF2-40B4-BE49-F238E27FC236}">
                <a16:creationId xmlns:a16="http://schemas.microsoft.com/office/drawing/2014/main" id="{FFC9028F-C4FE-418C-98FA-8FD55AC73A65}"/>
              </a:ext>
            </a:extLst>
          </p:cNvPr>
          <p:cNvSpPr txBox="1">
            <a:spLocks/>
          </p:cNvSpPr>
          <p:nvPr/>
        </p:nvSpPr>
        <p:spPr>
          <a:xfrm>
            <a:off x="1128002" y="5285036"/>
            <a:ext cx="7766936" cy="824203"/>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n-US" sz="4400" dirty="0">
                <a:solidFill>
                  <a:schemeClr val="accent1"/>
                </a:solidFill>
                <a:latin typeface="Calibri Light" panose="020F0302020204030204" pitchFamily="34" charset="0"/>
                <a:cs typeface="Calibri Light" panose="020F0302020204030204" pitchFamily="34" charset="0"/>
              </a:rPr>
              <a:t>Plan Year: 6/1/2023-5/31/2024</a:t>
            </a:r>
            <a:endParaRPr lang="en-US" sz="4400" dirty="0">
              <a:solidFill>
                <a:schemeClr val="accent1"/>
              </a:solidFill>
            </a:endParaRPr>
          </a:p>
        </p:txBody>
      </p:sp>
      <p:pic>
        <p:nvPicPr>
          <p:cNvPr id="6" name="Picture 5">
            <a:extLst>
              <a:ext uri="{FF2B5EF4-FFF2-40B4-BE49-F238E27FC236}">
                <a16:creationId xmlns:a16="http://schemas.microsoft.com/office/drawing/2014/main" id="{99FA32D8-CA73-7DA4-746A-D2337BB108FF}"/>
              </a:ext>
            </a:extLst>
          </p:cNvPr>
          <p:cNvPicPr>
            <a:picLocks noChangeAspect="1"/>
          </p:cNvPicPr>
          <p:nvPr/>
        </p:nvPicPr>
        <p:blipFill>
          <a:blip r:embed="rId2"/>
          <a:stretch>
            <a:fillRect/>
          </a:stretch>
        </p:blipFill>
        <p:spPr>
          <a:xfrm>
            <a:off x="2692401" y="748760"/>
            <a:ext cx="4698800" cy="1525585"/>
          </a:xfrm>
          <a:prstGeom prst="rect">
            <a:avLst/>
          </a:prstGeom>
        </p:spPr>
      </p:pic>
    </p:spTree>
    <p:extLst>
      <p:ext uri="{BB962C8B-B14F-4D97-AF65-F5344CB8AC3E}">
        <p14:creationId xmlns:p14="http://schemas.microsoft.com/office/powerpoint/2010/main" val="2375626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6230D-766C-4CB1-9C97-2C6584CA10DF}"/>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How does the card work?</a:t>
            </a:r>
          </a:p>
        </p:txBody>
      </p:sp>
      <p:sp>
        <p:nvSpPr>
          <p:cNvPr id="3" name="Content Placeholder 2">
            <a:extLst>
              <a:ext uri="{FF2B5EF4-FFF2-40B4-BE49-F238E27FC236}">
                <a16:creationId xmlns:a16="http://schemas.microsoft.com/office/drawing/2014/main" id="{EE28CACB-3908-44FD-A70A-744A24C35343}"/>
              </a:ext>
            </a:extLst>
          </p:cNvPr>
          <p:cNvSpPr>
            <a:spLocks noGrp="1"/>
          </p:cNvSpPr>
          <p:nvPr>
            <p:ph idx="1"/>
          </p:nvPr>
        </p:nvSpPr>
        <p:spPr>
          <a:xfrm>
            <a:off x="677334" y="1399593"/>
            <a:ext cx="8596668" cy="4641770"/>
          </a:xfrm>
        </p:spPr>
        <p:txBody>
          <a:bodyPr>
            <a:normAutofit/>
          </a:bodyPr>
          <a:lstStyle/>
          <a:p>
            <a:pPr indent="-287338">
              <a:buFont typeface="Wingdings" panose="05000000000000000000" pitchFamily="2" charset="2"/>
              <a:buChar char="Ø"/>
            </a:pPr>
            <a:r>
              <a:rPr lang="en-US" dirty="0">
                <a:solidFill>
                  <a:schemeClr val="tx1"/>
                </a:solidFill>
                <a:latin typeface="Calibri Light" panose="020F0302020204030204" pitchFamily="34" charset="0"/>
                <a:cs typeface="Calibri Light" panose="020F0302020204030204" pitchFamily="34" charset="0"/>
              </a:rPr>
              <a:t>Use the card to pay for eligible items at IIAS merchants that accept VISA</a:t>
            </a:r>
            <a:r>
              <a:rPr lang="en-US" baseline="30000" dirty="0">
                <a:solidFill>
                  <a:schemeClr val="tx1"/>
                </a:solidFill>
                <a:latin typeface="Calibri Light" panose="020F0302020204030204" pitchFamily="34" charset="0"/>
                <a:cs typeface="Calibri Light" panose="020F0302020204030204" pitchFamily="34" charset="0"/>
              </a:rPr>
              <a:t>® </a:t>
            </a:r>
            <a:r>
              <a:rPr lang="en-US" dirty="0">
                <a:solidFill>
                  <a:schemeClr val="tx1"/>
                </a:solidFill>
                <a:latin typeface="Calibri Light" panose="020F0302020204030204" pitchFamily="34" charset="0"/>
                <a:cs typeface="Calibri Light" panose="020F0302020204030204" pitchFamily="34" charset="0"/>
              </a:rPr>
              <a:t> (over 50,000 locations nationwide) </a:t>
            </a:r>
          </a:p>
          <a:p>
            <a:pPr lvl="1" indent="-287338">
              <a:buFont typeface="Wingdings" panose="05000000000000000000" pitchFamily="2" charset="2"/>
              <a:buChar char="ü"/>
            </a:pPr>
            <a:r>
              <a:rPr lang="en-US" sz="1800" dirty="0">
                <a:solidFill>
                  <a:schemeClr val="tx1"/>
                </a:solidFill>
                <a:latin typeface="Calibri Light" panose="020F0302020204030204" pitchFamily="34" charset="0"/>
                <a:cs typeface="Calibri Light" panose="020F0302020204030204" pitchFamily="34" charset="0"/>
              </a:rPr>
              <a:t>Eligible expenses are deducted from the account balance at the point of sale.</a:t>
            </a:r>
          </a:p>
          <a:p>
            <a:pPr lvl="1" indent="-287338">
              <a:buFont typeface="Wingdings" panose="05000000000000000000" pitchFamily="2" charset="2"/>
              <a:buChar char="ü"/>
            </a:pPr>
            <a:r>
              <a:rPr lang="en-US" sz="1800" dirty="0">
                <a:solidFill>
                  <a:schemeClr val="tx1"/>
                </a:solidFill>
                <a:latin typeface="Calibri Light" panose="020F0302020204030204" pitchFamily="34" charset="0"/>
                <a:cs typeface="Calibri Light" panose="020F0302020204030204" pitchFamily="34" charset="0"/>
              </a:rPr>
              <a:t>Transactions are fully substantiated – no follow-up is needed.</a:t>
            </a:r>
          </a:p>
          <a:p>
            <a:pPr>
              <a:buFont typeface="Wingdings" panose="05000000000000000000" pitchFamily="2" charset="2"/>
              <a:buChar char="Ø"/>
            </a:pPr>
            <a:r>
              <a:rPr lang="en-US" dirty="0">
                <a:solidFill>
                  <a:schemeClr val="tx1"/>
                </a:solidFill>
                <a:latin typeface="Calibri Light" panose="020F0302020204030204" pitchFamily="34" charset="0"/>
                <a:cs typeface="Calibri Light" panose="020F0302020204030204" pitchFamily="34" charset="0"/>
              </a:rPr>
              <a:t>HRC uses its auto-substantiation technology to electronically verify the transaction’s eligibility according to IRS rules. </a:t>
            </a:r>
          </a:p>
          <a:p>
            <a:pPr>
              <a:buFont typeface="Wingdings" panose="05000000000000000000" pitchFamily="2" charset="2"/>
              <a:buChar char="Ø"/>
            </a:pPr>
            <a:r>
              <a:rPr lang="en-US" dirty="0">
                <a:solidFill>
                  <a:schemeClr val="tx1"/>
                </a:solidFill>
                <a:latin typeface="Calibri Light" panose="020F0302020204030204" pitchFamily="34" charset="0"/>
                <a:cs typeface="Calibri Light" panose="020F0302020204030204" pitchFamily="34" charset="0"/>
              </a:rPr>
              <a:t>The card can also be used in response to “balance due” notice from a hospital, doctor, dentist, or vision provider, as long as the services are within the plan year.</a:t>
            </a:r>
          </a:p>
        </p:txBody>
      </p:sp>
      <p:pic>
        <p:nvPicPr>
          <p:cNvPr id="5" name="Picture 4">
            <a:extLst>
              <a:ext uri="{FF2B5EF4-FFF2-40B4-BE49-F238E27FC236}">
                <a16:creationId xmlns:a16="http://schemas.microsoft.com/office/drawing/2014/main" id="{C29CB276-5FA6-6484-72C7-24C723195BFF}"/>
              </a:ext>
            </a:extLst>
          </p:cNvPr>
          <p:cNvPicPr>
            <a:picLocks noChangeAspect="1"/>
          </p:cNvPicPr>
          <p:nvPr/>
        </p:nvPicPr>
        <p:blipFill>
          <a:blip r:embed="rId2"/>
          <a:stretch>
            <a:fillRect/>
          </a:stretch>
        </p:blipFill>
        <p:spPr>
          <a:xfrm>
            <a:off x="577849" y="6041362"/>
            <a:ext cx="2163234" cy="702349"/>
          </a:xfrm>
          <a:prstGeom prst="rect">
            <a:avLst/>
          </a:prstGeom>
        </p:spPr>
      </p:pic>
    </p:spTree>
    <p:extLst>
      <p:ext uri="{BB962C8B-B14F-4D97-AF65-F5344CB8AC3E}">
        <p14:creationId xmlns:p14="http://schemas.microsoft.com/office/powerpoint/2010/main" val="2476124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D7168-8B6B-4E1E-833E-EC58EBC77E42}"/>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HRC Covers You!</a:t>
            </a:r>
          </a:p>
        </p:txBody>
      </p:sp>
      <p:sp>
        <p:nvSpPr>
          <p:cNvPr id="3" name="Content Placeholder 2">
            <a:extLst>
              <a:ext uri="{FF2B5EF4-FFF2-40B4-BE49-F238E27FC236}">
                <a16:creationId xmlns:a16="http://schemas.microsoft.com/office/drawing/2014/main" id="{31D37403-77B1-4F28-92C5-CC825A01AF3E}"/>
              </a:ext>
            </a:extLst>
          </p:cNvPr>
          <p:cNvSpPr>
            <a:spLocks noGrp="1"/>
          </p:cNvSpPr>
          <p:nvPr>
            <p:ph idx="1"/>
          </p:nvPr>
        </p:nvSpPr>
        <p:spPr>
          <a:xfrm>
            <a:off x="677334" y="1576873"/>
            <a:ext cx="8596668" cy="4464489"/>
          </a:xfrm>
        </p:spPr>
        <p:txBody>
          <a:bodyPr/>
          <a:lstStyle/>
          <a:p>
            <a:pPr>
              <a:buFont typeface="Wingdings" panose="05000000000000000000" pitchFamily="2" charset="2"/>
              <a:buChar char="Ø"/>
            </a:pPr>
            <a:r>
              <a:rPr lang="en-US" dirty="0">
                <a:solidFill>
                  <a:schemeClr val="tx1"/>
                </a:solidFill>
                <a:latin typeface="Calibri Light" panose="020F0302020204030204" pitchFamily="34" charset="0"/>
                <a:cs typeface="Calibri Light" panose="020F0302020204030204" pitchFamily="34" charset="0"/>
              </a:rPr>
              <a:t>The IRS regulates all Section 125 (pre-tax) accounts. </a:t>
            </a:r>
          </a:p>
          <a:p>
            <a:pPr>
              <a:buFont typeface="Wingdings" panose="05000000000000000000" pitchFamily="2" charset="2"/>
              <a:buChar char="Ø"/>
            </a:pPr>
            <a:r>
              <a:rPr lang="en-US" dirty="0">
                <a:solidFill>
                  <a:schemeClr val="tx1"/>
                </a:solidFill>
                <a:latin typeface="Calibri Light" panose="020F0302020204030204" pitchFamily="34" charset="0"/>
                <a:cs typeface="Calibri Light" panose="020F0302020204030204" pitchFamily="34" charset="0"/>
              </a:rPr>
              <a:t>To ensure full IRS compliance, HRC will ask for receipts to be submitted if a claim is not auto-substantiated: </a:t>
            </a:r>
          </a:p>
          <a:p>
            <a:pPr lvl="1">
              <a:buFont typeface="Wingdings" panose="05000000000000000000" pitchFamily="2" charset="2"/>
              <a:buChar char="ü"/>
            </a:pPr>
            <a:r>
              <a:rPr lang="en-US" sz="1800" dirty="0">
                <a:solidFill>
                  <a:schemeClr val="tx1"/>
                </a:solidFill>
                <a:latin typeface="Calibri Light" panose="020F0302020204030204" pitchFamily="34" charset="0"/>
                <a:cs typeface="Calibri Light" panose="020F0302020204030204" pitchFamily="34" charset="0"/>
              </a:rPr>
              <a:t>HRC sends cardholder a letter/email requesting documentation</a:t>
            </a:r>
          </a:p>
          <a:p>
            <a:pPr lvl="1">
              <a:buFont typeface="Wingdings" panose="05000000000000000000" pitchFamily="2" charset="2"/>
              <a:buChar char="ü"/>
            </a:pPr>
            <a:r>
              <a:rPr lang="en-US" sz="1800" dirty="0">
                <a:solidFill>
                  <a:schemeClr val="tx1"/>
                </a:solidFill>
                <a:latin typeface="Calibri Light" panose="020F0302020204030204" pitchFamily="34" charset="0"/>
                <a:cs typeface="Calibri Light" panose="020F0302020204030204" pitchFamily="34" charset="0"/>
              </a:rPr>
              <a:t>Cardholder sends receipt, which HRC reviews and substantiates the transaction (if appropriate) </a:t>
            </a:r>
          </a:p>
          <a:p>
            <a:pPr marL="0" indent="0">
              <a:buNone/>
            </a:pPr>
            <a:endParaRPr lang="en-US" dirty="0"/>
          </a:p>
        </p:txBody>
      </p:sp>
      <p:pic>
        <p:nvPicPr>
          <p:cNvPr id="8" name="Picture 7">
            <a:extLst>
              <a:ext uri="{FF2B5EF4-FFF2-40B4-BE49-F238E27FC236}">
                <a16:creationId xmlns:a16="http://schemas.microsoft.com/office/drawing/2014/main" id="{B21A9F62-AE49-4AA6-9A25-82D1BD4C30AE}"/>
              </a:ext>
            </a:extLst>
          </p:cNvPr>
          <p:cNvPicPr>
            <a:picLocks noChangeAspect="1"/>
          </p:cNvPicPr>
          <p:nvPr/>
        </p:nvPicPr>
        <p:blipFill>
          <a:blip r:embed="rId2"/>
          <a:stretch>
            <a:fillRect/>
          </a:stretch>
        </p:blipFill>
        <p:spPr>
          <a:xfrm>
            <a:off x="5815206" y="4107787"/>
            <a:ext cx="2371725" cy="1933575"/>
          </a:xfrm>
          <a:prstGeom prst="rect">
            <a:avLst/>
          </a:prstGeom>
        </p:spPr>
      </p:pic>
      <p:pic>
        <p:nvPicPr>
          <p:cNvPr id="5" name="Picture 4">
            <a:extLst>
              <a:ext uri="{FF2B5EF4-FFF2-40B4-BE49-F238E27FC236}">
                <a16:creationId xmlns:a16="http://schemas.microsoft.com/office/drawing/2014/main" id="{144BCDB5-C29B-76F2-85F0-B214E8E26E63}"/>
              </a:ext>
            </a:extLst>
          </p:cNvPr>
          <p:cNvPicPr>
            <a:picLocks noChangeAspect="1"/>
          </p:cNvPicPr>
          <p:nvPr/>
        </p:nvPicPr>
        <p:blipFill>
          <a:blip r:embed="rId3"/>
          <a:stretch>
            <a:fillRect/>
          </a:stretch>
        </p:blipFill>
        <p:spPr>
          <a:xfrm>
            <a:off x="577849" y="6041362"/>
            <a:ext cx="2163234" cy="702349"/>
          </a:xfrm>
          <a:prstGeom prst="rect">
            <a:avLst/>
          </a:prstGeom>
        </p:spPr>
      </p:pic>
    </p:spTree>
    <p:extLst>
      <p:ext uri="{BB962C8B-B14F-4D97-AF65-F5344CB8AC3E}">
        <p14:creationId xmlns:p14="http://schemas.microsoft.com/office/powerpoint/2010/main" val="1774837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3A564-F82D-4A0D-849B-19DB33F0BD68}"/>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HRC Mobile App</a:t>
            </a:r>
          </a:p>
        </p:txBody>
      </p:sp>
      <p:sp>
        <p:nvSpPr>
          <p:cNvPr id="3" name="Content Placeholder 2">
            <a:extLst>
              <a:ext uri="{FF2B5EF4-FFF2-40B4-BE49-F238E27FC236}">
                <a16:creationId xmlns:a16="http://schemas.microsoft.com/office/drawing/2014/main" id="{C496BFC3-050F-4D83-BBCD-4117D1235778}"/>
              </a:ext>
            </a:extLst>
          </p:cNvPr>
          <p:cNvSpPr>
            <a:spLocks noGrp="1"/>
          </p:cNvSpPr>
          <p:nvPr>
            <p:ph idx="1"/>
          </p:nvPr>
        </p:nvSpPr>
        <p:spPr>
          <a:xfrm>
            <a:off x="677334" y="1352939"/>
            <a:ext cx="6078029" cy="4688423"/>
          </a:xfrm>
        </p:spPr>
        <p:txBody>
          <a:bodyPr>
            <a:normAutofit/>
          </a:bodyPr>
          <a:lstStyle/>
          <a:p>
            <a:pPr marL="0" indent="0">
              <a:buNone/>
            </a:pPr>
            <a:r>
              <a:rPr lang="en-US" sz="2000" dirty="0">
                <a:solidFill>
                  <a:schemeClr val="tx1"/>
                </a:solidFill>
                <a:latin typeface="Calibri Light" panose="020F0302020204030204" pitchFamily="34" charset="0"/>
                <a:cs typeface="Calibri Light" panose="020F0302020204030204" pitchFamily="34" charset="0"/>
              </a:rPr>
              <a:t>Download the HRC App to have easy 24/7 access to your account. </a:t>
            </a:r>
          </a:p>
          <a:p>
            <a:pPr marL="0" indent="0">
              <a:buNone/>
            </a:pPr>
            <a:endParaRPr lang="en-US" sz="2000" dirty="0">
              <a:solidFill>
                <a:schemeClr val="tx1"/>
              </a:solidFill>
              <a:latin typeface="Calibri Light" panose="020F0302020204030204" pitchFamily="34" charset="0"/>
              <a:cs typeface="Calibri Light" panose="020F0302020204030204" pitchFamily="34" charset="0"/>
            </a:endParaRPr>
          </a:p>
          <a:p>
            <a:pPr>
              <a:buFont typeface="Wingdings" panose="05000000000000000000" pitchFamily="2" charset="2"/>
              <a:buChar char="Ø"/>
            </a:pPr>
            <a:r>
              <a:rPr lang="en-US" sz="2000" dirty="0">
                <a:solidFill>
                  <a:schemeClr val="tx1"/>
                </a:solidFill>
                <a:latin typeface="Calibri Light" panose="020F0302020204030204" pitchFamily="34" charset="0"/>
                <a:cs typeface="Calibri Light" panose="020F0302020204030204" pitchFamily="34" charset="0"/>
              </a:rPr>
              <a:t>Simple login</a:t>
            </a:r>
          </a:p>
          <a:p>
            <a:pPr>
              <a:buFont typeface="Wingdings" panose="05000000000000000000" pitchFamily="2" charset="2"/>
              <a:buChar char="Ø"/>
            </a:pPr>
            <a:r>
              <a:rPr lang="en-US" sz="2000" dirty="0">
                <a:solidFill>
                  <a:schemeClr val="tx1"/>
                </a:solidFill>
                <a:latin typeface="Calibri Light" panose="020F0302020204030204" pitchFamily="34" charset="0"/>
                <a:cs typeface="Calibri Light" panose="020F0302020204030204" pitchFamily="34" charset="0"/>
              </a:rPr>
              <a:t>Access available balance and account information</a:t>
            </a:r>
          </a:p>
          <a:p>
            <a:pPr>
              <a:buFont typeface="Wingdings" panose="05000000000000000000" pitchFamily="2" charset="2"/>
              <a:buChar char="Ø"/>
            </a:pPr>
            <a:r>
              <a:rPr lang="en-US" sz="2000" dirty="0">
                <a:solidFill>
                  <a:schemeClr val="tx1"/>
                </a:solidFill>
                <a:latin typeface="Calibri Light" panose="020F0302020204030204" pitchFamily="34" charset="0"/>
                <a:cs typeface="Calibri Light" panose="020F0302020204030204" pitchFamily="34" charset="0"/>
              </a:rPr>
              <a:t>File claims</a:t>
            </a:r>
          </a:p>
          <a:p>
            <a:pPr>
              <a:buFont typeface="Wingdings" panose="05000000000000000000" pitchFamily="2" charset="2"/>
              <a:buChar char="Ø"/>
            </a:pPr>
            <a:r>
              <a:rPr lang="en-US" sz="2000" dirty="0">
                <a:solidFill>
                  <a:schemeClr val="tx1"/>
                </a:solidFill>
                <a:latin typeface="Calibri Light" panose="020F0302020204030204" pitchFamily="34" charset="0"/>
                <a:cs typeface="Calibri Light" panose="020F0302020204030204" pitchFamily="34" charset="0"/>
              </a:rPr>
              <a:t>Upload receipts</a:t>
            </a:r>
          </a:p>
          <a:p>
            <a:pPr>
              <a:buFont typeface="Wingdings" panose="05000000000000000000" pitchFamily="2" charset="2"/>
              <a:buChar char="Ø"/>
            </a:pPr>
            <a:r>
              <a:rPr lang="en-US" sz="2000" dirty="0">
                <a:solidFill>
                  <a:schemeClr val="tx1"/>
                </a:solidFill>
                <a:latin typeface="Calibri Light" panose="020F0302020204030204" pitchFamily="34" charset="0"/>
                <a:cs typeface="Calibri Light" panose="020F0302020204030204" pitchFamily="34" charset="0"/>
              </a:rPr>
              <a:t>Text message alerts</a:t>
            </a:r>
          </a:p>
          <a:p>
            <a:pPr>
              <a:buFont typeface="Wingdings" panose="05000000000000000000" pitchFamily="2" charset="2"/>
              <a:buChar char="Ø"/>
            </a:pPr>
            <a:r>
              <a:rPr lang="en-US" sz="2000" dirty="0">
                <a:solidFill>
                  <a:schemeClr val="tx1"/>
                </a:solidFill>
                <a:latin typeface="Calibri Light" panose="020F0302020204030204" pitchFamily="34" charset="0"/>
                <a:cs typeface="Calibri Light" panose="020F0302020204030204" pitchFamily="34" charset="0"/>
              </a:rPr>
              <a:t>Convenient Customer Service contact information</a:t>
            </a:r>
          </a:p>
          <a:p>
            <a:endParaRPr lang="en-US" dirty="0"/>
          </a:p>
        </p:txBody>
      </p:sp>
      <p:pic>
        <p:nvPicPr>
          <p:cNvPr id="4" name="Picture 3">
            <a:extLst>
              <a:ext uri="{FF2B5EF4-FFF2-40B4-BE49-F238E27FC236}">
                <a16:creationId xmlns:a16="http://schemas.microsoft.com/office/drawing/2014/main" id="{210DD164-BFD2-4413-B49F-590068F90F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6489" y="1446245"/>
            <a:ext cx="1539033" cy="3495541"/>
          </a:xfrm>
          <a:prstGeom prst="rect">
            <a:avLst/>
          </a:prstGeom>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9FE9F598-9711-41BB-82C7-2E8615F0F8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4898" y="1446245"/>
            <a:ext cx="1591753" cy="3429000"/>
          </a:xfrm>
          <a:prstGeom prst="rect">
            <a:avLst/>
          </a:prstGeom>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EDC6186A-9F67-8F9E-9D31-C3A5C9006569}"/>
              </a:ext>
            </a:extLst>
          </p:cNvPr>
          <p:cNvPicPr>
            <a:picLocks noChangeAspect="1"/>
          </p:cNvPicPr>
          <p:nvPr/>
        </p:nvPicPr>
        <p:blipFill>
          <a:blip r:embed="rId4"/>
          <a:stretch>
            <a:fillRect/>
          </a:stretch>
        </p:blipFill>
        <p:spPr>
          <a:xfrm>
            <a:off x="577849" y="6041362"/>
            <a:ext cx="2163234" cy="702349"/>
          </a:xfrm>
          <a:prstGeom prst="rect">
            <a:avLst/>
          </a:prstGeom>
        </p:spPr>
      </p:pic>
    </p:spTree>
    <p:extLst>
      <p:ext uri="{BB962C8B-B14F-4D97-AF65-F5344CB8AC3E}">
        <p14:creationId xmlns:p14="http://schemas.microsoft.com/office/powerpoint/2010/main" val="3455845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45D55-2894-463B-B4FA-2D74A2BC6B6B}"/>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Online Participant Portal</a:t>
            </a:r>
            <a:endParaRPr lang="en-US" dirty="0"/>
          </a:p>
        </p:txBody>
      </p:sp>
      <p:sp>
        <p:nvSpPr>
          <p:cNvPr id="3" name="Content Placeholder 2">
            <a:extLst>
              <a:ext uri="{FF2B5EF4-FFF2-40B4-BE49-F238E27FC236}">
                <a16:creationId xmlns:a16="http://schemas.microsoft.com/office/drawing/2014/main" id="{0600A005-A468-4968-BD85-7D11FFC108D9}"/>
              </a:ext>
            </a:extLst>
          </p:cNvPr>
          <p:cNvSpPr>
            <a:spLocks noGrp="1"/>
          </p:cNvSpPr>
          <p:nvPr>
            <p:ph idx="1"/>
          </p:nvPr>
        </p:nvSpPr>
        <p:spPr>
          <a:xfrm>
            <a:off x="677334" y="1344643"/>
            <a:ext cx="5664743" cy="4696720"/>
          </a:xfrm>
        </p:spPr>
        <p:txBody>
          <a:bodyPr/>
          <a:lstStyle/>
          <a:p>
            <a:pPr>
              <a:lnSpc>
                <a:spcPct val="120000"/>
              </a:lnSpc>
              <a:spcBef>
                <a:spcPts val="0"/>
              </a:spcBef>
              <a:buFont typeface="Wingdings" panose="05000000000000000000" pitchFamily="2" charset="2"/>
              <a:buChar char="Ø"/>
            </a:pPr>
            <a:r>
              <a:rPr lang="en-US" dirty="0">
                <a:solidFill>
                  <a:schemeClr val="tx1"/>
                </a:solidFill>
                <a:latin typeface="Calibri Light" panose="020F0302020204030204" pitchFamily="34" charset="0"/>
                <a:cs typeface="Calibri Light" panose="020F0302020204030204" pitchFamily="34" charset="0"/>
              </a:rPr>
              <a:t>Easy, Convenient &amp; Secure</a:t>
            </a:r>
          </a:p>
          <a:p>
            <a:pPr>
              <a:lnSpc>
                <a:spcPct val="120000"/>
              </a:lnSpc>
              <a:spcBef>
                <a:spcPts val="0"/>
              </a:spcBef>
              <a:buFont typeface="Wingdings" panose="05000000000000000000" pitchFamily="2" charset="2"/>
              <a:buChar char="Ø"/>
            </a:pPr>
            <a:endParaRPr lang="en-US" dirty="0">
              <a:solidFill>
                <a:schemeClr val="tx1"/>
              </a:solidFill>
              <a:latin typeface="Calibri Light" panose="020F0302020204030204" pitchFamily="34" charset="0"/>
              <a:cs typeface="Calibri Light" panose="020F0302020204030204" pitchFamily="34" charset="0"/>
            </a:endParaRPr>
          </a:p>
          <a:p>
            <a:pPr lvl="1">
              <a:lnSpc>
                <a:spcPct val="120000"/>
              </a:lnSpc>
              <a:spcBef>
                <a:spcPts val="0"/>
              </a:spcBef>
              <a:buFont typeface="Wingdings" panose="05000000000000000000" pitchFamily="2" charset="2"/>
              <a:buChar char="ü"/>
            </a:pPr>
            <a:r>
              <a:rPr lang="en-US" sz="1800" dirty="0">
                <a:solidFill>
                  <a:schemeClr val="tx1"/>
                </a:solidFill>
                <a:latin typeface="Calibri Light" panose="020F0302020204030204" pitchFamily="34" charset="0"/>
                <a:cs typeface="Calibri Light" panose="020F0302020204030204" pitchFamily="34" charset="0"/>
              </a:rPr>
              <a:t>Simple login to access your account 24/7</a:t>
            </a:r>
          </a:p>
          <a:p>
            <a:pPr lvl="1">
              <a:lnSpc>
                <a:spcPct val="120000"/>
              </a:lnSpc>
              <a:spcBef>
                <a:spcPts val="0"/>
              </a:spcBef>
              <a:buFont typeface="Wingdings" panose="05000000000000000000" pitchFamily="2" charset="2"/>
              <a:buChar char="ü"/>
            </a:pPr>
            <a:r>
              <a:rPr lang="en-US" sz="1800" dirty="0">
                <a:solidFill>
                  <a:schemeClr val="tx1"/>
                </a:solidFill>
                <a:latin typeface="Calibri Light" panose="020F0302020204030204" pitchFamily="34" charset="0"/>
                <a:cs typeface="Calibri Light" panose="020F0302020204030204" pitchFamily="34" charset="0"/>
              </a:rPr>
              <a:t>Check your balance </a:t>
            </a:r>
          </a:p>
          <a:p>
            <a:pPr lvl="1">
              <a:lnSpc>
                <a:spcPct val="120000"/>
              </a:lnSpc>
              <a:spcBef>
                <a:spcPts val="0"/>
              </a:spcBef>
              <a:buFont typeface="Wingdings" panose="05000000000000000000" pitchFamily="2" charset="2"/>
              <a:buChar char="ü"/>
            </a:pPr>
            <a:r>
              <a:rPr lang="en-US" sz="1800" dirty="0">
                <a:solidFill>
                  <a:schemeClr val="tx1"/>
                </a:solidFill>
                <a:latin typeface="Calibri Light" panose="020F0302020204030204" pitchFamily="34" charset="0"/>
                <a:cs typeface="Calibri Light" panose="020F0302020204030204" pitchFamily="34" charset="0"/>
              </a:rPr>
              <a:t>File FSA or DCA claims</a:t>
            </a:r>
          </a:p>
          <a:p>
            <a:pPr lvl="1">
              <a:lnSpc>
                <a:spcPct val="120000"/>
              </a:lnSpc>
              <a:spcBef>
                <a:spcPts val="0"/>
              </a:spcBef>
              <a:buFont typeface="Wingdings" panose="05000000000000000000" pitchFamily="2" charset="2"/>
              <a:buChar char="ü"/>
            </a:pPr>
            <a:r>
              <a:rPr lang="en-US" sz="1800" dirty="0">
                <a:solidFill>
                  <a:schemeClr val="tx1"/>
                </a:solidFill>
                <a:latin typeface="Calibri Light" panose="020F0302020204030204" pitchFamily="34" charset="0"/>
                <a:cs typeface="Calibri Light" panose="020F0302020204030204" pitchFamily="34" charset="0"/>
              </a:rPr>
              <a:t>View the status of reimbursements</a:t>
            </a:r>
          </a:p>
          <a:p>
            <a:pPr lvl="1">
              <a:lnSpc>
                <a:spcPct val="120000"/>
              </a:lnSpc>
              <a:spcBef>
                <a:spcPts val="0"/>
              </a:spcBef>
              <a:buFont typeface="Wingdings" panose="05000000000000000000" pitchFamily="2" charset="2"/>
              <a:buChar char="ü"/>
            </a:pPr>
            <a:r>
              <a:rPr lang="en-US" sz="1800" dirty="0">
                <a:solidFill>
                  <a:schemeClr val="tx1"/>
                </a:solidFill>
                <a:latin typeface="Calibri Light" panose="020F0302020204030204" pitchFamily="34" charset="0"/>
                <a:cs typeface="Calibri Light" panose="020F0302020204030204" pitchFamily="34" charset="0"/>
              </a:rPr>
              <a:t>Add direct deposit for reimbursements</a:t>
            </a:r>
          </a:p>
          <a:p>
            <a:pPr lvl="1">
              <a:lnSpc>
                <a:spcPct val="120000"/>
              </a:lnSpc>
              <a:spcBef>
                <a:spcPts val="0"/>
              </a:spcBef>
              <a:buFont typeface="Wingdings" panose="05000000000000000000" pitchFamily="2" charset="2"/>
              <a:buChar char="ü"/>
            </a:pPr>
            <a:r>
              <a:rPr lang="en-US" sz="1800" dirty="0">
                <a:solidFill>
                  <a:schemeClr val="tx1"/>
                </a:solidFill>
                <a:latin typeface="Calibri Light" panose="020F0302020204030204" pitchFamily="34" charset="0"/>
                <a:cs typeface="Calibri Light" panose="020F0302020204030204" pitchFamily="34" charset="0"/>
              </a:rPr>
              <a:t>View claims requiring receipts </a:t>
            </a:r>
          </a:p>
          <a:p>
            <a:pPr lvl="1">
              <a:lnSpc>
                <a:spcPct val="120000"/>
              </a:lnSpc>
              <a:spcBef>
                <a:spcPts val="0"/>
              </a:spcBef>
              <a:buFont typeface="Wingdings" panose="05000000000000000000" pitchFamily="2" charset="2"/>
              <a:buChar char="ü"/>
            </a:pPr>
            <a:r>
              <a:rPr lang="en-US" sz="1800" dirty="0">
                <a:solidFill>
                  <a:schemeClr val="tx1"/>
                </a:solidFill>
                <a:latin typeface="Calibri Light" panose="020F0302020204030204" pitchFamily="34" charset="0"/>
                <a:cs typeface="Calibri Light" panose="020F0302020204030204" pitchFamily="34" charset="0"/>
              </a:rPr>
              <a:t>Monthly statements posted on the 15</a:t>
            </a:r>
            <a:r>
              <a:rPr lang="en-US" sz="1800" baseline="30000" dirty="0">
                <a:solidFill>
                  <a:schemeClr val="tx1"/>
                </a:solidFill>
                <a:latin typeface="Calibri Light" panose="020F0302020204030204" pitchFamily="34" charset="0"/>
                <a:cs typeface="Calibri Light" panose="020F0302020204030204" pitchFamily="34" charset="0"/>
              </a:rPr>
              <a:t>th</a:t>
            </a:r>
            <a:r>
              <a:rPr lang="en-US" sz="1800" dirty="0">
                <a:solidFill>
                  <a:schemeClr val="tx1"/>
                </a:solidFill>
                <a:latin typeface="Calibri Light" panose="020F0302020204030204" pitchFamily="34" charset="0"/>
                <a:cs typeface="Calibri Light" panose="020F0302020204030204" pitchFamily="34" charset="0"/>
              </a:rPr>
              <a:t> of each month</a:t>
            </a:r>
          </a:p>
          <a:p>
            <a:pPr lvl="1">
              <a:lnSpc>
                <a:spcPct val="120000"/>
              </a:lnSpc>
              <a:spcBef>
                <a:spcPts val="0"/>
              </a:spcBef>
              <a:buFont typeface="Wingdings" panose="05000000000000000000" pitchFamily="2" charset="2"/>
              <a:buChar char="ü"/>
            </a:pPr>
            <a:r>
              <a:rPr lang="en-US" sz="1800" dirty="0">
                <a:solidFill>
                  <a:schemeClr val="tx1"/>
                </a:solidFill>
                <a:latin typeface="Calibri Light" panose="020F0302020204030204" pitchFamily="34" charset="0"/>
                <a:cs typeface="Calibri Light" panose="020F0302020204030204" pitchFamily="34" charset="0"/>
              </a:rPr>
              <a:t>Order a replacement debit card </a:t>
            </a:r>
          </a:p>
          <a:p>
            <a:endParaRPr lang="en-US" dirty="0"/>
          </a:p>
        </p:txBody>
      </p:sp>
      <p:grpSp>
        <p:nvGrpSpPr>
          <p:cNvPr id="4" name="Group 3">
            <a:extLst>
              <a:ext uri="{FF2B5EF4-FFF2-40B4-BE49-F238E27FC236}">
                <a16:creationId xmlns:a16="http://schemas.microsoft.com/office/drawing/2014/main" id="{931EF724-2C2D-4776-9B5F-ECFC690CDA6B}"/>
              </a:ext>
            </a:extLst>
          </p:cNvPr>
          <p:cNvGrpSpPr/>
          <p:nvPr/>
        </p:nvGrpSpPr>
        <p:grpSpPr>
          <a:xfrm>
            <a:off x="6342077" y="1344643"/>
            <a:ext cx="2730093" cy="3740545"/>
            <a:chOff x="5566523" y="3438657"/>
            <a:chExt cx="2061210" cy="2861256"/>
          </a:xfrm>
        </p:grpSpPr>
        <p:sp>
          <p:nvSpPr>
            <p:cNvPr id="5" name="Rectangle 4">
              <a:extLst>
                <a:ext uri="{FF2B5EF4-FFF2-40B4-BE49-F238E27FC236}">
                  <a16:creationId xmlns:a16="http://schemas.microsoft.com/office/drawing/2014/main" id="{A5D5D161-D548-4DB9-95E0-20A1AC8EAF0C}"/>
                </a:ext>
              </a:extLst>
            </p:cNvPr>
            <p:cNvSpPr/>
            <p:nvPr/>
          </p:nvSpPr>
          <p:spPr>
            <a:xfrm>
              <a:off x="5566523" y="3495753"/>
              <a:ext cx="2061210" cy="2804160"/>
            </a:xfrm>
            <a:prstGeom prst="rect">
              <a:avLst/>
            </a:prstGeom>
            <a:solidFill>
              <a:srgbClr val="FF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2">
              <a:extLst>
                <a:ext uri="{FF2B5EF4-FFF2-40B4-BE49-F238E27FC236}">
                  <a16:creationId xmlns:a16="http://schemas.microsoft.com/office/drawing/2014/main" id="{48297268-8CA6-42E7-BB58-D777191DD39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520" r="2407" b="522"/>
            <a:stretch/>
          </p:blipFill>
          <p:spPr bwMode="auto">
            <a:xfrm>
              <a:off x="5593194" y="3438657"/>
              <a:ext cx="2007870" cy="2790409"/>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grpSp>
      <p:pic>
        <p:nvPicPr>
          <p:cNvPr id="7" name="Picture 6">
            <a:extLst>
              <a:ext uri="{FF2B5EF4-FFF2-40B4-BE49-F238E27FC236}">
                <a16:creationId xmlns:a16="http://schemas.microsoft.com/office/drawing/2014/main" id="{FABD9F7C-ED8A-618E-7F50-13E3F13FB069}"/>
              </a:ext>
            </a:extLst>
          </p:cNvPr>
          <p:cNvPicPr>
            <a:picLocks noChangeAspect="1"/>
          </p:cNvPicPr>
          <p:nvPr/>
        </p:nvPicPr>
        <p:blipFill>
          <a:blip r:embed="rId3"/>
          <a:stretch>
            <a:fillRect/>
          </a:stretch>
        </p:blipFill>
        <p:spPr>
          <a:xfrm>
            <a:off x="577849" y="6041362"/>
            <a:ext cx="2163234" cy="702349"/>
          </a:xfrm>
          <a:prstGeom prst="rect">
            <a:avLst/>
          </a:prstGeom>
        </p:spPr>
      </p:pic>
    </p:spTree>
    <p:extLst>
      <p:ext uri="{BB962C8B-B14F-4D97-AF65-F5344CB8AC3E}">
        <p14:creationId xmlns:p14="http://schemas.microsoft.com/office/powerpoint/2010/main" val="3187582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E7FC5-46A5-474D-8461-D9A442C3823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Why should I enroll in the FSA?</a:t>
            </a:r>
          </a:p>
        </p:txBody>
      </p:sp>
      <p:sp>
        <p:nvSpPr>
          <p:cNvPr id="3" name="Content Placeholder 2">
            <a:extLst>
              <a:ext uri="{FF2B5EF4-FFF2-40B4-BE49-F238E27FC236}">
                <a16:creationId xmlns:a16="http://schemas.microsoft.com/office/drawing/2014/main" id="{E4671682-24C8-4E3B-89E0-F671C4B87984}"/>
              </a:ext>
            </a:extLst>
          </p:cNvPr>
          <p:cNvSpPr>
            <a:spLocks noGrp="1"/>
          </p:cNvSpPr>
          <p:nvPr>
            <p:ph idx="1"/>
          </p:nvPr>
        </p:nvSpPr>
        <p:spPr>
          <a:xfrm>
            <a:off x="677334" y="1464907"/>
            <a:ext cx="8596668" cy="4576456"/>
          </a:xfrm>
        </p:spPr>
        <p:txBody>
          <a:bodyPr>
            <a:normAutofit/>
          </a:bodyPr>
          <a:lstStyle/>
          <a:p>
            <a:pPr marL="0" indent="0">
              <a:buNone/>
            </a:pPr>
            <a:r>
              <a:rPr lang="en-US" b="1" dirty="0">
                <a:latin typeface="Calibri Light" panose="020F0302020204030204" pitchFamily="34" charset="0"/>
              </a:rPr>
              <a:t>REAL SAVINGS! REAL SIMPLE!</a:t>
            </a:r>
          </a:p>
          <a:p>
            <a:pPr marL="0" indent="0">
              <a:buNone/>
            </a:pPr>
            <a:r>
              <a:rPr lang="en-US" sz="1600" b="1" dirty="0">
                <a:solidFill>
                  <a:schemeClr val="tx1"/>
                </a:solidFill>
                <a:latin typeface="Calibri Light" panose="020F0302020204030204" pitchFamily="34" charset="0"/>
                <a:cs typeface="Calibri Light" panose="020F0302020204030204" pitchFamily="34" charset="0"/>
              </a:rPr>
              <a:t>FSA:</a:t>
            </a:r>
            <a:endParaRPr lang="en-US" sz="1600" dirty="0">
              <a:solidFill>
                <a:schemeClr val="tx1"/>
              </a:solidFill>
              <a:latin typeface="Calibri Light" panose="020F0302020204030204" pitchFamily="34" charset="0"/>
              <a:cs typeface="Calibri Light" panose="020F0302020204030204" pitchFamily="34" charset="0"/>
            </a:endParaRPr>
          </a:p>
          <a:p>
            <a:pPr lvl="1">
              <a:buFont typeface="Wingdings" panose="05000000000000000000" pitchFamily="2" charset="2"/>
              <a:buChar char="Ø"/>
            </a:pPr>
            <a:r>
              <a:rPr lang="en-US" sz="1400" b="1" dirty="0">
                <a:solidFill>
                  <a:schemeClr val="tx1"/>
                </a:solidFill>
                <a:latin typeface="Calibri Light" panose="020F0302020204030204" pitchFamily="34" charset="0"/>
                <a:cs typeface="Calibri Light" panose="020F0302020204030204" pitchFamily="34" charset="0"/>
              </a:rPr>
              <a:t>Covers what your health insurance doesn’t </a:t>
            </a:r>
            <a:r>
              <a:rPr lang="en-US" sz="1400" dirty="0">
                <a:solidFill>
                  <a:schemeClr val="tx1"/>
                </a:solidFill>
                <a:latin typeface="Calibri Light" panose="020F0302020204030204" pitchFamily="34" charset="0"/>
                <a:cs typeface="Calibri Light" panose="020F0302020204030204" pitchFamily="34" charset="0"/>
              </a:rPr>
              <a:t>- like deductibles, co-pays, and other eligible expenses</a:t>
            </a:r>
          </a:p>
          <a:p>
            <a:pPr lvl="1">
              <a:buFont typeface="Wingdings" panose="05000000000000000000" pitchFamily="2" charset="2"/>
              <a:buChar char="Ø"/>
            </a:pPr>
            <a:r>
              <a:rPr lang="en-US" sz="1400" b="1" dirty="0">
                <a:solidFill>
                  <a:schemeClr val="tx1"/>
                </a:solidFill>
                <a:latin typeface="Calibri Light" panose="020F0302020204030204" pitchFamily="34" charset="0"/>
                <a:cs typeface="Calibri Light" panose="020F0302020204030204" pitchFamily="34" charset="0"/>
              </a:rPr>
              <a:t>Saves you money on the health care you need </a:t>
            </a:r>
            <a:r>
              <a:rPr lang="en-US" sz="1400" dirty="0">
                <a:solidFill>
                  <a:schemeClr val="tx1"/>
                </a:solidFill>
                <a:latin typeface="Calibri Light" panose="020F0302020204030204" pitchFamily="34" charset="0"/>
                <a:cs typeface="Calibri Light" panose="020F0302020204030204" pitchFamily="34" charset="0"/>
              </a:rPr>
              <a:t>- like dental, vision, prescriptions and more</a:t>
            </a:r>
          </a:p>
          <a:p>
            <a:pPr lvl="1">
              <a:buFont typeface="Wingdings" panose="05000000000000000000" pitchFamily="2" charset="2"/>
              <a:buChar char="Ø"/>
            </a:pPr>
            <a:r>
              <a:rPr lang="en-US" sz="1400" b="1" dirty="0">
                <a:solidFill>
                  <a:schemeClr val="tx1"/>
                </a:solidFill>
                <a:latin typeface="Calibri Light" panose="020F0302020204030204" pitchFamily="34" charset="0"/>
                <a:cs typeface="Calibri Light" panose="020F0302020204030204" pitchFamily="34" charset="0"/>
              </a:rPr>
              <a:t>Makes reimbursement for medical expenses easy </a:t>
            </a:r>
            <a:r>
              <a:rPr lang="en-US" sz="1400" dirty="0">
                <a:solidFill>
                  <a:schemeClr val="tx1"/>
                </a:solidFill>
                <a:latin typeface="Calibri Light" panose="020F0302020204030204" pitchFamily="34" charset="0"/>
                <a:cs typeface="Calibri Light" panose="020F0302020204030204" pitchFamily="34" charset="0"/>
              </a:rPr>
              <a:t>- the full amount you set aside is available on your first day of coverage, plus the VISA Debit Card reduces paper claims</a:t>
            </a:r>
          </a:p>
          <a:p>
            <a:pPr marL="0" indent="0">
              <a:buNone/>
            </a:pPr>
            <a:endParaRPr lang="en-US" b="1" dirty="0">
              <a:solidFill>
                <a:schemeClr val="tx1"/>
              </a:solidFill>
              <a:latin typeface="Calibri Light" panose="020F0302020204030204" pitchFamily="34" charset="0"/>
              <a:cs typeface="Calibri Light" panose="020F0302020204030204" pitchFamily="34" charset="0"/>
            </a:endParaRPr>
          </a:p>
          <a:p>
            <a:pPr marL="0" indent="0">
              <a:buNone/>
            </a:pPr>
            <a:r>
              <a:rPr lang="en-US" b="1" dirty="0">
                <a:solidFill>
                  <a:schemeClr val="tx1"/>
                </a:solidFill>
                <a:latin typeface="Calibri Light" panose="020F0302020204030204" pitchFamily="34" charset="0"/>
                <a:cs typeface="Calibri Light" panose="020F0302020204030204" pitchFamily="34" charset="0"/>
              </a:rPr>
              <a:t>Oh, and did we mention that...</a:t>
            </a:r>
          </a:p>
          <a:p>
            <a:pPr marL="0" indent="0">
              <a:buNone/>
            </a:pPr>
            <a:endParaRPr lang="en-US" dirty="0">
              <a:solidFill>
                <a:schemeClr val="tx1"/>
              </a:solidFill>
              <a:latin typeface="Calibri Light" panose="020F0302020204030204" pitchFamily="34" charset="0"/>
              <a:cs typeface="Calibri Light" panose="020F0302020204030204" pitchFamily="34" charset="0"/>
            </a:endParaRPr>
          </a:p>
          <a:p>
            <a:pPr lvl="1">
              <a:lnSpc>
                <a:spcPct val="120000"/>
              </a:lnSpc>
              <a:spcBef>
                <a:spcPts val="0"/>
              </a:spcBef>
              <a:buFont typeface="Wingdings" panose="05000000000000000000" pitchFamily="2" charset="2"/>
              <a:buChar char="Ø"/>
            </a:pPr>
            <a:r>
              <a:rPr lang="en-US" sz="1800" b="1" dirty="0">
                <a:solidFill>
                  <a:schemeClr val="accent1"/>
                </a:solidFill>
                <a:latin typeface="Calibri Light" panose="020F0302020204030204" pitchFamily="34" charset="0"/>
                <a:cs typeface="Calibri Light" panose="020F0302020204030204" pitchFamily="34" charset="0"/>
              </a:rPr>
              <a:t>IT SAVES YOU MONEY </a:t>
            </a:r>
            <a:r>
              <a:rPr lang="en-US" sz="1800" dirty="0">
                <a:solidFill>
                  <a:schemeClr val="tx1"/>
                </a:solidFill>
                <a:latin typeface="Calibri Light" panose="020F0302020204030204" pitchFamily="34" charset="0"/>
                <a:cs typeface="Calibri Light" panose="020F0302020204030204" pitchFamily="34" charset="0"/>
              </a:rPr>
              <a:t>- setting aside a portion of your pay helps you fund out-of-pocket expenses and reduces your annual taxable income, putting more money in</a:t>
            </a:r>
            <a:r>
              <a:rPr lang="en-US" sz="1800" i="1" dirty="0">
                <a:solidFill>
                  <a:schemeClr val="tx1"/>
                </a:solidFill>
                <a:latin typeface="Calibri Light" panose="020F0302020204030204" pitchFamily="34" charset="0"/>
                <a:cs typeface="Calibri Light" panose="020F0302020204030204" pitchFamily="34" charset="0"/>
              </a:rPr>
              <a:t> </a:t>
            </a:r>
            <a:r>
              <a:rPr lang="en-US" sz="1800" dirty="0">
                <a:solidFill>
                  <a:schemeClr val="tx1"/>
                </a:solidFill>
                <a:latin typeface="Calibri Light" panose="020F0302020204030204" pitchFamily="34" charset="0"/>
                <a:cs typeface="Calibri Light" panose="020F0302020204030204" pitchFamily="34" charset="0"/>
              </a:rPr>
              <a:t>your pocket</a:t>
            </a:r>
          </a:p>
          <a:p>
            <a:pPr marL="0" indent="0">
              <a:buNone/>
            </a:pPr>
            <a:endParaRPr lang="en-US" dirty="0"/>
          </a:p>
        </p:txBody>
      </p:sp>
      <p:pic>
        <p:nvPicPr>
          <p:cNvPr id="5" name="Picture 4">
            <a:extLst>
              <a:ext uri="{FF2B5EF4-FFF2-40B4-BE49-F238E27FC236}">
                <a16:creationId xmlns:a16="http://schemas.microsoft.com/office/drawing/2014/main" id="{E5875014-599C-E505-A2E2-12111E22FE27}"/>
              </a:ext>
            </a:extLst>
          </p:cNvPr>
          <p:cNvPicPr>
            <a:picLocks noChangeAspect="1"/>
          </p:cNvPicPr>
          <p:nvPr/>
        </p:nvPicPr>
        <p:blipFill>
          <a:blip r:embed="rId2"/>
          <a:stretch>
            <a:fillRect/>
          </a:stretch>
        </p:blipFill>
        <p:spPr>
          <a:xfrm>
            <a:off x="577849" y="6041362"/>
            <a:ext cx="2163234" cy="702349"/>
          </a:xfrm>
          <a:prstGeom prst="rect">
            <a:avLst/>
          </a:prstGeom>
        </p:spPr>
      </p:pic>
    </p:spTree>
    <p:extLst>
      <p:ext uri="{BB962C8B-B14F-4D97-AF65-F5344CB8AC3E}">
        <p14:creationId xmlns:p14="http://schemas.microsoft.com/office/powerpoint/2010/main" val="2687737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SIGN ME UP">
            <a:extLst>
              <a:ext uri="{FF2B5EF4-FFF2-40B4-BE49-F238E27FC236}">
                <a16:creationId xmlns:a16="http://schemas.microsoft.com/office/drawing/2014/main" id="{A58FC91B-9993-439B-8294-0B7E25EE2B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17"/>
            <a:ext cx="9311951" cy="22823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35C0A26-2B42-4405-9FD2-661B5068B454}"/>
              </a:ext>
            </a:extLst>
          </p:cNvPr>
          <p:cNvSpPr>
            <a:spLocks noGrp="1"/>
          </p:cNvSpPr>
          <p:nvPr>
            <p:ph type="title"/>
          </p:nvPr>
        </p:nvSpPr>
        <p:spPr>
          <a:xfrm>
            <a:off x="436809" y="2293775"/>
            <a:ext cx="8596668" cy="1120192"/>
          </a:xfrm>
        </p:spPr>
        <p:txBody>
          <a:bodyPr/>
          <a:lstStyle/>
          <a:p>
            <a:r>
              <a:rPr lang="en-US" dirty="0">
                <a:latin typeface="Calibri Light" panose="020F0302020204030204" pitchFamily="34" charset="0"/>
                <a:cs typeface="Calibri Light" panose="020F0302020204030204" pitchFamily="34" charset="0"/>
              </a:rPr>
              <a:t>I want to enroll…..now what?</a:t>
            </a:r>
          </a:p>
        </p:txBody>
      </p:sp>
      <p:sp>
        <p:nvSpPr>
          <p:cNvPr id="3" name="Content Placeholder 2">
            <a:extLst>
              <a:ext uri="{FF2B5EF4-FFF2-40B4-BE49-F238E27FC236}">
                <a16:creationId xmlns:a16="http://schemas.microsoft.com/office/drawing/2014/main" id="{E57ECF49-5FCE-4EA5-BF02-DBF54308A2FA}"/>
              </a:ext>
            </a:extLst>
          </p:cNvPr>
          <p:cNvSpPr>
            <a:spLocks noGrp="1"/>
          </p:cNvSpPr>
          <p:nvPr>
            <p:ph idx="1"/>
          </p:nvPr>
        </p:nvSpPr>
        <p:spPr>
          <a:xfrm>
            <a:off x="436809" y="2901819"/>
            <a:ext cx="9425647" cy="3139543"/>
          </a:xfrm>
        </p:spPr>
        <p:txBody>
          <a:bodyPr>
            <a:normAutofit lnSpcReduction="10000"/>
          </a:bodyPr>
          <a:lstStyle/>
          <a:p>
            <a:pPr>
              <a:buFont typeface="Wingdings" panose="05000000000000000000" pitchFamily="2" charset="2"/>
              <a:buChar char="Ø"/>
            </a:pPr>
            <a:r>
              <a:rPr lang="en-US" dirty="0">
                <a:solidFill>
                  <a:schemeClr val="tx1"/>
                </a:solidFill>
                <a:latin typeface="Calibri Light" panose="020F0302020204030204" pitchFamily="34" charset="0"/>
                <a:cs typeface="Calibri Light" panose="020F0302020204030204" pitchFamily="34" charset="0"/>
              </a:rPr>
              <a:t>Decide how much you want to contribute to your account(s).</a:t>
            </a:r>
          </a:p>
          <a:p>
            <a:pPr>
              <a:buFont typeface="Wingdings" panose="05000000000000000000" pitchFamily="2" charset="2"/>
              <a:buChar char="Ø"/>
            </a:pPr>
            <a:r>
              <a:rPr lang="en-US" dirty="0">
                <a:solidFill>
                  <a:schemeClr val="tx1"/>
                </a:solidFill>
                <a:latin typeface="Calibri Light" panose="020F0302020204030204" pitchFamily="34" charset="0"/>
                <a:cs typeface="Calibri Light" panose="020F0302020204030204" pitchFamily="34" charset="0"/>
              </a:rPr>
              <a:t>You will want to spend some time estimating your anticipated eligible medical expenses for the 2023 plan year, as Federal tax regulations require that any amounts above $600 that go unused in your Health FSA Account the end of the calendar year be forfeited.</a:t>
            </a:r>
          </a:p>
          <a:p>
            <a:pPr>
              <a:buFont typeface="Wingdings" panose="05000000000000000000" pitchFamily="2" charset="2"/>
              <a:buChar char="Ø"/>
            </a:pPr>
            <a:r>
              <a:rPr lang="en-US" dirty="0">
                <a:solidFill>
                  <a:schemeClr val="tx1"/>
                </a:solidFill>
                <a:latin typeface="Calibri Light" panose="020F0302020204030204" pitchFamily="34" charset="0"/>
                <a:cs typeface="Calibri Light" panose="020F0302020204030204" pitchFamily="34" charset="0"/>
              </a:rPr>
              <a:t>You do have 90 days from the end of your plan year</a:t>
            </a:r>
            <a:r>
              <a:rPr lang="en-US" dirty="0">
                <a:solidFill>
                  <a:srgbClr val="FF0000"/>
                </a:solidFill>
                <a:latin typeface="Calibri Light" panose="020F0302020204030204" pitchFamily="34" charset="0"/>
                <a:cs typeface="Calibri Light" panose="020F0302020204030204" pitchFamily="34" charset="0"/>
              </a:rPr>
              <a:t> </a:t>
            </a:r>
            <a:r>
              <a:rPr lang="en-US" dirty="0">
                <a:solidFill>
                  <a:schemeClr val="tx1"/>
                </a:solidFill>
                <a:latin typeface="Calibri Light" panose="020F0302020204030204" pitchFamily="34" charset="0"/>
                <a:cs typeface="Calibri Light" panose="020F0302020204030204" pitchFamily="34" charset="0"/>
              </a:rPr>
              <a:t>to submit claims incurred within the plan year. (90 day run-out)</a:t>
            </a:r>
          </a:p>
          <a:p>
            <a:pPr marL="0" indent="0">
              <a:spcBef>
                <a:spcPts val="1800"/>
              </a:spcBef>
              <a:buNone/>
            </a:pPr>
            <a:r>
              <a:rPr lang="en-US" b="1" dirty="0">
                <a:solidFill>
                  <a:schemeClr val="tx1"/>
                </a:solidFill>
                <a:latin typeface="Calibri Light" panose="020F0302020204030204" pitchFamily="34" charset="0"/>
                <a:cs typeface="Calibri Light" panose="020F0302020204030204" pitchFamily="34" charset="0"/>
              </a:rPr>
              <a:t>ACTION ITEMS:</a:t>
            </a:r>
          </a:p>
          <a:p>
            <a:pPr lvl="1">
              <a:buFont typeface="Wingdings" panose="05000000000000000000" pitchFamily="2" charset="2"/>
              <a:buChar char="ü"/>
            </a:pPr>
            <a:r>
              <a:rPr lang="en-US" dirty="0">
                <a:solidFill>
                  <a:schemeClr val="tx1"/>
                </a:solidFill>
                <a:latin typeface="Calibri Light" panose="020F0302020204030204" pitchFamily="34" charset="0"/>
                <a:cs typeface="Calibri Light" panose="020F0302020204030204" pitchFamily="34" charset="0"/>
              </a:rPr>
              <a:t>Use the provided worksheets to decide how much you will elect. </a:t>
            </a:r>
          </a:p>
          <a:p>
            <a:pPr lvl="1">
              <a:buFont typeface="Wingdings" panose="05000000000000000000" pitchFamily="2" charset="2"/>
              <a:buChar char="ü"/>
            </a:pPr>
            <a:r>
              <a:rPr lang="en-US" dirty="0">
                <a:solidFill>
                  <a:schemeClr val="tx1"/>
                </a:solidFill>
                <a:latin typeface="Calibri Light" panose="020F0302020204030204" pitchFamily="34" charset="0"/>
                <a:cs typeface="Calibri Light" panose="020F0302020204030204" pitchFamily="34" charset="0"/>
              </a:rPr>
              <a:t>Complete an enrollment form and submit it to HR</a:t>
            </a:r>
          </a:p>
        </p:txBody>
      </p:sp>
      <p:pic>
        <p:nvPicPr>
          <p:cNvPr id="5" name="Picture 4">
            <a:extLst>
              <a:ext uri="{FF2B5EF4-FFF2-40B4-BE49-F238E27FC236}">
                <a16:creationId xmlns:a16="http://schemas.microsoft.com/office/drawing/2014/main" id="{370E981E-88FB-C452-465A-B49BED7B0EC8}"/>
              </a:ext>
            </a:extLst>
          </p:cNvPr>
          <p:cNvPicPr>
            <a:picLocks noChangeAspect="1"/>
          </p:cNvPicPr>
          <p:nvPr/>
        </p:nvPicPr>
        <p:blipFill>
          <a:blip r:embed="rId3"/>
          <a:stretch>
            <a:fillRect/>
          </a:stretch>
        </p:blipFill>
        <p:spPr>
          <a:xfrm>
            <a:off x="577849" y="6041362"/>
            <a:ext cx="2163234" cy="702349"/>
          </a:xfrm>
          <a:prstGeom prst="rect">
            <a:avLst/>
          </a:prstGeom>
        </p:spPr>
      </p:pic>
    </p:spTree>
    <p:extLst>
      <p:ext uri="{BB962C8B-B14F-4D97-AF65-F5344CB8AC3E}">
        <p14:creationId xmlns:p14="http://schemas.microsoft.com/office/powerpoint/2010/main" val="879676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170D4-CA53-44A1-B385-6C4205D36456}"/>
              </a:ext>
            </a:extLst>
          </p:cNvPr>
          <p:cNvSpPr>
            <a:spLocks noGrp="1"/>
          </p:cNvSpPr>
          <p:nvPr>
            <p:ph type="title"/>
          </p:nvPr>
        </p:nvSpPr>
        <p:spPr/>
        <p:txBody>
          <a:bodyPr>
            <a:normAutofit/>
          </a:bodyPr>
          <a:lstStyle/>
          <a:p>
            <a:pPr algn="ctr"/>
            <a:r>
              <a:rPr lang="en-US" sz="6600" dirty="0">
                <a:latin typeface="Calibri Light" panose="020F0302020204030204" pitchFamily="34" charset="0"/>
                <a:cs typeface="Calibri Light" panose="020F0302020204030204" pitchFamily="34" charset="0"/>
              </a:rPr>
              <a:t>Questions</a:t>
            </a:r>
          </a:p>
        </p:txBody>
      </p:sp>
      <p:pic>
        <p:nvPicPr>
          <p:cNvPr id="8196" name="Picture 4" descr="Related image">
            <a:extLst>
              <a:ext uri="{FF2B5EF4-FFF2-40B4-BE49-F238E27FC236}">
                <a16:creationId xmlns:a16="http://schemas.microsoft.com/office/drawing/2014/main" id="{78462838-8122-414B-9B73-B428029508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7318" y="2118729"/>
            <a:ext cx="4076700" cy="26765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19D5B57-A6A5-1832-58A1-BCF7F194120B}"/>
              </a:ext>
            </a:extLst>
          </p:cNvPr>
          <p:cNvPicPr>
            <a:picLocks noChangeAspect="1"/>
          </p:cNvPicPr>
          <p:nvPr/>
        </p:nvPicPr>
        <p:blipFill>
          <a:blip r:embed="rId3"/>
          <a:stretch>
            <a:fillRect/>
          </a:stretch>
        </p:blipFill>
        <p:spPr>
          <a:xfrm>
            <a:off x="577849" y="6041362"/>
            <a:ext cx="2163234" cy="702349"/>
          </a:xfrm>
          <a:prstGeom prst="rect">
            <a:avLst/>
          </a:prstGeom>
        </p:spPr>
      </p:pic>
    </p:spTree>
    <p:extLst>
      <p:ext uri="{BB962C8B-B14F-4D97-AF65-F5344CB8AC3E}">
        <p14:creationId xmlns:p14="http://schemas.microsoft.com/office/powerpoint/2010/main" val="846032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17EDC-27E3-4EF1-9694-7536939B1705}"/>
              </a:ext>
            </a:extLst>
          </p:cNvPr>
          <p:cNvSpPr>
            <a:spLocks noGrp="1"/>
          </p:cNvSpPr>
          <p:nvPr>
            <p:ph type="title"/>
          </p:nvPr>
        </p:nvSpPr>
        <p:spPr/>
        <p:txBody>
          <a:bodyPr/>
          <a:lstStyle/>
          <a:p>
            <a:pPr algn="ctr"/>
            <a:r>
              <a:rPr lang="en-US" b="1" dirty="0">
                <a:latin typeface="Calibri Light" panose="020F0302020204030204" pitchFamily="34" charset="0"/>
                <a:cs typeface="Calibri Light" panose="020F0302020204030204" pitchFamily="34" charset="0"/>
              </a:rPr>
              <a:t>CONTACT US</a:t>
            </a:r>
          </a:p>
        </p:txBody>
      </p:sp>
      <p:pic>
        <p:nvPicPr>
          <p:cNvPr id="20491" name="Picture 11" descr="Image result for customer service">
            <a:extLst>
              <a:ext uri="{FF2B5EF4-FFF2-40B4-BE49-F238E27FC236}">
                <a16:creationId xmlns:a16="http://schemas.microsoft.com/office/drawing/2014/main" id="{FDE658C6-A88D-45AC-9A46-E5F8A8D8FB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625" y="2815341"/>
            <a:ext cx="4886084" cy="3256384"/>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6">
            <a:extLst>
              <a:ext uri="{FF2B5EF4-FFF2-40B4-BE49-F238E27FC236}">
                <a16:creationId xmlns:a16="http://schemas.microsoft.com/office/drawing/2014/main" id="{CD640544-3FFD-F4AE-3A7E-D4CFDAD504A3}"/>
              </a:ext>
            </a:extLst>
          </p:cNvPr>
          <p:cNvPicPr>
            <a:picLocks noGrp="1" noChangeAspect="1"/>
          </p:cNvPicPr>
          <p:nvPr>
            <p:ph idx="1"/>
          </p:nvPr>
        </p:nvPicPr>
        <p:blipFill>
          <a:blip r:embed="rId3"/>
          <a:stretch>
            <a:fillRect/>
          </a:stretch>
        </p:blipFill>
        <p:spPr>
          <a:xfrm>
            <a:off x="2609229" y="1504084"/>
            <a:ext cx="5106113" cy="1028844"/>
          </a:xfrm>
        </p:spPr>
      </p:pic>
      <p:pic>
        <p:nvPicPr>
          <p:cNvPr id="3" name="Picture 2">
            <a:extLst>
              <a:ext uri="{FF2B5EF4-FFF2-40B4-BE49-F238E27FC236}">
                <a16:creationId xmlns:a16="http://schemas.microsoft.com/office/drawing/2014/main" id="{8DFBA1BA-BF2E-AAFB-1484-3BE56212A80A}"/>
              </a:ext>
            </a:extLst>
          </p:cNvPr>
          <p:cNvPicPr>
            <a:picLocks noChangeAspect="1"/>
          </p:cNvPicPr>
          <p:nvPr/>
        </p:nvPicPr>
        <p:blipFill>
          <a:blip r:embed="rId4"/>
          <a:stretch>
            <a:fillRect/>
          </a:stretch>
        </p:blipFill>
        <p:spPr>
          <a:xfrm>
            <a:off x="577849" y="6041362"/>
            <a:ext cx="2163234" cy="702349"/>
          </a:xfrm>
          <a:prstGeom prst="rect">
            <a:avLst/>
          </a:prstGeom>
        </p:spPr>
      </p:pic>
    </p:spTree>
    <p:extLst>
      <p:ext uri="{BB962C8B-B14F-4D97-AF65-F5344CB8AC3E}">
        <p14:creationId xmlns:p14="http://schemas.microsoft.com/office/powerpoint/2010/main" val="85714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88A6A-155E-40CD-A4B3-E9F223085435}"/>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What is a Healthcare Flexible Spending Account (FSA)?</a:t>
            </a:r>
          </a:p>
        </p:txBody>
      </p:sp>
      <p:sp>
        <p:nvSpPr>
          <p:cNvPr id="3" name="Content Placeholder 2">
            <a:extLst>
              <a:ext uri="{FF2B5EF4-FFF2-40B4-BE49-F238E27FC236}">
                <a16:creationId xmlns:a16="http://schemas.microsoft.com/office/drawing/2014/main" id="{4B29B662-D90D-4ADE-B739-5FCBB4880186}"/>
              </a:ext>
            </a:extLst>
          </p:cNvPr>
          <p:cNvSpPr>
            <a:spLocks noGrp="1"/>
          </p:cNvSpPr>
          <p:nvPr>
            <p:ph idx="1"/>
          </p:nvPr>
        </p:nvSpPr>
        <p:spPr>
          <a:xfrm>
            <a:off x="677334" y="2160589"/>
            <a:ext cx="8596668" cy="2019525"/>
          </a:xfrm>
        </p:spPr>
        <p:txBody>
          <a:bodyPr>
            <a:normAutofit/>
          </a:bodyPr>
          <a:lstStyle/>
          <a:p>
            <a:pPr>
              <a:buFont typeface="Wingdings" panose="05000000000000000000" pitchFamily="2" charset="2"/>
              <a:buChar char="Ø"/>
            </a:pPr>
            <a:r>
              <a:rPr lang="en-US">
                <a:solidFill>
                  <a:schemeClr val="tx1"/>
                </a:solidFill>
                <a:latin typeface="Calibri Light" panose="020F0302020204030204" pitchFamily="34" charset="0"/>
                <a:cs typeface="Calibri Light" panose="020F0302020204030204" pitchFamily="34" charset="0"/>
              </a:rPr>
              <a:t>A </a:t>
            </a:r>
            <a:r>
              <a:rPr lang="en-US" b="1">
                <a:solidFill>
                  <a:schemeClr val="tx1"/>
                </a:solidFill>
                <a:latin typeface="Calibri Light" panose="020F0302020204030204" pitchFamily="34" charset="0"/>
                <a:cs typeface="Calibri Light" panose="020F0302020204030204" pitchFamily="34" charset="0"/>
              </a:rPr>
              <a:t>Flexible Spending Account</a:t>
            </a:r>
            <a:r>
              <a:rPr lang="en-US">
                <a:solidFill>
                  <a:schemeClr val="tx1"/>
                </a:solidFill>
                <a:latin typeface="Calibri Light" panose="020F0302020204030204" pitchFamily="34" charset="0"/>
                <a:cs typeface="Calibri Light" panose="020F0302020204030204" pitchFamily="34" charset="0"/>
              </a:rPr>
              <a:t> is a special account you put money into that you can use to pay for qualified out-of-pocket medical, dental, vision, prescription expenses and over the counter items. </a:t>
            </a:r>
          </a:p>
          <a:p>
            <a:pPr>
              <a:buFont typeface="Wingdings" panose="05000000000000000000" pitchFamily="2" charset="2"/>
              <a:buChar char="Ø"/>
            </a:pPr>
            <a:r>
              <a:rPr lang="en-US">
                <a:solidFill>
                  <a:schemeClr val="tx1"/>
                </a:solidFill>
                <a:latin typeface="Calibri Light" panose="020F0302020204030204" pitchFamily="34" charset="0"/>
                <a:cs typeface="Calibri Light" panose="020F0302020204030204" pitchFamily="34" charset="0"/>
              </a:rPr>
              <a:t>You </a:t>
            </a:r>
            <a:r>
              <a:rPr lang="en-US" dirty="0">
                <a:solidFill>
                  <a:schemeClr val="tx1"/>
                </a:solidFill>
                <a:latin typeface="Calibri Light" panose="020F0302020204030204" pitchFamily="34" charset="0"/>
                <a:cs typeface="Calibri Light" panose="020F0302020204030204" pitchFamily="34" charset="0"/>
              </a:rPr>
              <a:t>do not pay taxes on this money. </a:t>
            </a:r>
          </a:p>
          <a:p>
            <a:pPr>
              <a:buFont typeface="Wingdings" panose="05000000000000000000" pitchFamily="2" charset="2"/>
              <a:buChar char="Ø"/>
            </a:pPr>
            <a:r>
              <a:rPr lang="en-US" dirty="0">
                <a:solidFill>
                  <a:schemeClr val="tx1"/>
                </a:solidFill>
                <a:latin typeface="Calibri Light" panose="020F0302020204030204" pitchFamily="34" charset="0"/>
                <a:cs typeface="Calibri Light" panose="020F0302020204030204" pitchFamily="34" charset="0"/>
              </a:rPr>
              <a:t>This means you'll save an amount equal to the taxes you would have paid on the money you set aside.</a:t>
            </a:r>
          </a:p>
        </p:txBody>
      </p:sp>
      <p:pic>
        <p:nvPicPr>
          <p:cNvPr id="1028" name="Picture 4" descr="Related image">
            <a:extLst>
              <a:ext uri="{FF2B5EF4-FFF2-40B4-BE49-F238E27FC236}">
                <a16:creationId xmlns:a16="http://schemas.microsoft.com/office/drawing/2014/main" id="{F449877B-DB49-4825-A631-7AAFB75F0C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7443" y="3582955"/>
            <a:ext cx="3140712" cy="31407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9FA32D8-CA73-7DA4-746A-D2337BB108FF}"/>
              </a:ext>
            </a:extLst>
          </p:cNvPr>
          <p:cNvPicPr>
            <a:picLocks noChangeAspect="1"/>
          </p:cNvPicPr>
          <p:nvPr/>
        </p:nvPicPr>
        <p:blipFill>
          <a:blip r:embed="rId3"/>
          <a:stretch>
            <a:fillRect/>
          </a:stretch>
        </p:blipFill>
        <p:spPr>
          <a:xfrm>
            <a:off x="603250" y="5977430"/>
            <a:ext cx="2163234" cy="702349"/>
          </a:xfrm>
          <a:prstGeom prst="rect">
            <a:avLst/>
          </a:prstGeom>
        </p:spPr>
      </p:pic>
    </p:spTree>
    <p:extLst>
      <p:ext uri="{BB962C8B-B14F-4D97-AF65-F5344CB8AC3E}">
        <p14:creationId xmlns:p14="http://schemas.microsoft.com/office/powerpoint/2010/main" val="2411811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F9DC2-827F-4C03-B686-EF54FB3A13D8}"/>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How does a FSA work?</a:t>
            </a:r>
          </a:p>
        </p:txBody>
      </p:sp>
      <p:sp>
        <p:nvSpPr>
          <p:cNvPr id="3" name="Content Placeholder 2">
            <a:extLst>
              <a:ext uri="{FF2B5EF4-FFF2-40B4-BE49-F238E27FC236}">
                <a16:creationId xmlns:a16="http://schemas.microsoft.com/office/drawing/2014/main" id="{5CCD1E0F-4B83-4381-AC88-9851E9810E10}"/>
              </a:ext>
            </a:extLst>
          </p:cNvPr>
          <p:cNvSpPr>
            <a:spLocks noGrp="1"/>
          </p:cNvSpPr>
          <p:nvPr>
            <p:ph idx="1"/>
          </p:nvPr>
        </p:nvSpPr>
        <p:spPr>
          <a:xfrm>
            <a:off x="677334" y="1715589"/>
            <a:ext cx="6908454" cy="4325773"/>
          </a:xfrm>
        </p:spPr>
        <p:txBody>
          <a:bodyPr/>
          <a:lstStyle/>
          <a:p>
            <a:pPr>
              <a:buFont typeface="Wingdings" panose="05000000000000000000" pitchFamily="2" charset="2"/>
              <a:buChar char="Ø"/>
            </a:pPr>
            <a:r>
              <a:rPr lang="en-US" dirty="0">
                <a:solidFill>
                  <a:schemeClr val="tx1"/>
                </a:solidFill>
                <a:latin typeface="Calibri Light" panose="020F0302020204030204" pitchFamily="34" charset="0"/>
                <a:ea typeface="Calibri"/>
                <a:cs typeface="Calibri Light" panose="020F0302020204030204" pitchFamily="34" charset="0"/>
              </a:rPr>
              <a:t>You elect an annual contribution, and then your Employer deducts the funds from your paycheck each pay period in equal increments throughout the year until you reach the amount you have specified. </a:t>
            </a:r>
          </a:p>
          <a:p>
            <a:pPr>
              <a:buFont typeface="Wingdings" panose="05000000000000000000" pitchFamily="2" charset="2"/>
              <a:buChar char="Ø"/>
            </a:pPr>
            <a:r>
              <a:rPr lang="en-US" dirty="0">
                <a:solidFill>
                  <a:schemeClr val="tx1"/>
                </a:solidFill>
                <a:latin typeface="Calibri Light" panose="020F0302020204030204" pitchFamily="34" charset="0"/>
                <a:ea typeface="Calibri"/>
                <a:cs typeface="Calibri Light" panose="020F0302020204030204" pitchFamily="34" charset="0"/>
              </a:rPr>
              <a:t>The amount of your pay that goes into an FSA will not count as taxable income, so you will have immediate tax savings. </a:t>
            </a:r>
          </a:p>
          <a:p>
            <a:pPr>
              <a:buFont typeface="Wingdings" panose="05000000000000000000" pitchFamily="2" charset="2"/>
              <a:buChar char="Ø"/>
            </a:pPr>
            <a:r>
              <a:rPr lang="en-US" dirty="0">
                <a:solidFill>
                  <a:schemeClr val="tx1"/>
                </a:solidFill>
                <a:latin typeface="Calibri Light" panose="020F0302020204030204" pitchFamily="34" charset="0"/>
                <a:ea typeface="Calibri"/>
                <a:cs typeface="Calibri Light" panose="020F0302020204030204" pitchFamily="34" charset="0"/>
              </a:rPr>
              <a:t>FSA funds can be used during the plan year to pay for qualified expenses and services.</a:t>
            </a:r>
          </a:p>
          <a:p>
            <a:pPr>
              <a:buFont typeface="Wingdings" panose="05000000000000000000" pitchFamily="2" charset="2"/>
              <a:buChar char="Ø"/>
            </a:pPr>
            <a:r>
              <a:rPr lang="en-US" dirty="0">
                <a:solidFill>
                  <a:schemeClr val="tx1"/>
                </a:solidFill>
                <a:latin typeface="Calibri Light" panose="020F0302020204030204" pitchFamily="34" charset="0"/>
                <a:ea typeface="Calibri"/>
                <a:cs typeface="Calibri Light" panose="020F0302020204030204" pitchFamily="34" charset="0"/>
              </a:rPr>
              <a:t>The full Healthcare FSA election you make is available for use on your plan effective date (Like a loan from your Employer you pay back via pre-tax payroll deductions).</a:t>
            </a:r>
          </a:p>
          <a:p>
            <a:pPr>
              <a:buFont typeface="Wingdings" panose="05000000000000000000" pitchFamily="2" charset="2"/>
              <a:buChar char="Ø"/>
            </a:pPr>
            <a:r>
              <a:rPr lang="en-US" dirty="0">
                <a:solidFill>
                  <a:schemeClr val="tx1"/>
                </a:solidFill>
                <a:latin typeface="Calibri Light" panose="020F0302020204030204" pitchFamily="34" charset="0"/>
                <a:ea typeface="Calibri"/>
                <a:cs typeface="Calibri Light" panose="020F0302020204030204" pitchFamily="34" charset="0"/>
              </a:rPr>
              <a:t>HRC provides a VISA debit card preloaded with your full election amount.</a:t>
            </a:r>
          </a:p>
          <a:p>
            <a:endParaRPr lang="en-US" dirty="0"/>
          </a:p>
        </p:txBody>
      </p:sp>
      <p:pic>
        <p:nvPicPr>
          <p:cNvPr id="7170" name="Picture 2" descr="Image result for flexible spending account icon">
            <a:extLst>
              <a:ext uri="{FF2B5EF4-FFF2-40B4-BE49-F238E27FC236}">
                <a16:creationId xmlns:a16="http://schemas.microsoft.com/office/drawing/2014/main" id="{F9817504-7A3F-40CE-AC6F-84C6DF5CCD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5570" y="2596981"/>
            <a:ext cx="249555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9FA32D8-CA73-7DA4-746A-D2337BB108FF}"/>
              </a:ext>
            </a:extLst>
          </p:cNvPr>
          <p:cNvPicPr>
            <a:picLocks noChangeAspect="1"/>
          </p:cNvPicPr>
          <p:nvPr/>
        </p:nvPicPr>
        <p:blipFill>
          <a:blip r:embed="rId3"/>
          <a:stretch>
            <a:fillRect/>
          </a:stretch>
        </p:blipFill>
        <p:spPr>
          <a:xfrm>
            <a:off x="577849" y="6041362"/>
            <a:ext cx="2163234" cy="702349"/>
          </a:xfrm>
          <a:prstGeom prst="rect">
            <a:avLst/>
          </a:prstGeom>
        </p:spPr>
      </p:pic>
    </p:spTree>
    <p:extLst>
      <p:ext uri="{BB962C8B-B14F-4D97-AF65-F5344CB8AC3E}">
        <p14:creationId xmlns:p14="http://schemas.microsoft.com/office/powerpoint/2010/main" val="3883170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lated image">
            <a:extLst>
              <a:ext uri="{FF2B5EF4-FFF2-40B4-BE49-F238E27FC236}">
                <a16:creationId xmlns:a16="http://schemas.microsoft.com/office/drawing/2014/main" id="{DD879F86-4C47-4D2C-A2F8-55F2BFEBAD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177" y="1863869"/>
            <a:ext cx="2275371" cy="22753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666CEBA-E8BF-4F3D-B9FC-A64AF4904227}"/>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How much can I elect?</a:t>
            </a:r>
          </a:p>
        </p:txBody>
      </p:sp>
      <p:sp>
        <p:nvSpPr>
          <p:cNvPr id="3" name="Content Placeholder 2">
            <a:extLst>
              <a:ext uri="{FF2B5EF4-FFF2-40B4-BE49-F238E27FC236}">
                <a16:creationId xmlns:a16="http://schemas.microsoft.com/office/drawing/2014/main" id="{971B08BD-3506-4E25-B6A9-8871ED73EB2D}"/>
              </a:ext>
            </a:extLst>
          </p:cNvPr>
          <p:cNvSpPr>
            <a:spLocks noGrp="1"/>
          </p:cNvSpPr>
          <p:nvPr>
            <p:ph idx="1"/>
          </p:nvPr>
        </p:nvSpPr>
        <p:spPr>
          <a:xfrm>
            <a:off x="677334" y="1367406"/>
            <a:ext cx="7528843" cy="4673957"/>
          </a:xfrm>
        </p:spPr>
        <p:txBody>
          <a:bodyPr>
            <a:normAutofit fontScale="32500" lnSpcReduction="20000"/>
          </a:bodyPr>
          <a:lstStyle/>
          <a:p>
            <a:pPr marR="228600" lvl="0">
              <a:lnSpc>
                <a:spcPct val="115000"/>
              </a:lnSpc>
              <a:spcBef>
                <a:spcPts val="0"/>
              </a:spcBef>
              <a:spcAft>
                <a:spcPts val="1000"/>
              </a:spcAft>
              <a:buFont typeface="Wingdings" panose="05000000000000000000" pitchFamily="2" charset="2"/>
              <a:buChar char="Ø"/>
            </a:pPr>
            <a:r>
              <a:rPr lang="en-US" sz="4300" dirty="0">
                <a:solidFill>
                  <a:schemeClr val="tx1"/>
                </a:solidFill>
                <a:latin typeface="Calibri Light" panose="020F0302020204030204" pitchFamily="34" charset="0"/>
                <a:ea typeface="Calibri"/>
                <a:cs typeface="Calibri Light" panose="020F0302020204030204" pitchFamily="34" charset="0"/>
              </a:rPr>
              <a:t>You may elect up to your employer’s designated maximum, not to exceed the IRS maximum.</a:t>
            </a:r>
          </a:p>
          <a:p>
            <a:pPr marR="228600" lvl="1">
              <a:lnSpc>
                <a:spcPct val="115000"/>
              </a:lnSpc>
              <a:spcBef>
                <a:spcPts val="0"/>
              </a:spcBef>
              <a:spcAft>
                <a:spcPts val="1000"/>
              </a:spcAft>
              <a:buFont typeface="Wingdings" panose="05000000000000000000" pitchFamily="2" charset="2"/>
              <a:buChar char="ü"/>
            </a:pPr>
            <a:r>
              <a:rPr lang="en-US" sz="4300" dirty="0">
                <a:solidFill>
                  <a:schemeClr val="tx1"/>
                </a:solidFill>
                <a:latin typeface="Calibri Light" panose="020F0302020204030204" pitchFamily="34" charset="0"/>
                <a:ea typeface="Calibri"/>
                <a:cs typeface="Calibri Light" panose="020F0302020204030204" pitchFamily="34" charset="0"/>
              </a:rPr>
              <a:t>We will provide you with an expense worksheet to help calculate how much you should put away pre-tax per year. </a:t>
            </a:r>
          </a:p>
          <a:p>
            <a:pPr marR="228600" lvl="1">
              <a:lnSpc>
                <a:spcPct val="115000"/>
              </a:lnSpc>
              <a:spcBef>
                <a:spcPts val="0"/>
              </a:spcBef>
              <a:spcAft>
                <a:spcPts val="1000"/>
              </a:spcAft>
              <a:buFont typeface="Wingdings" panose="05000000000000000000" pitchFamily="2" charset="2"/>
              <a:buChar char="ü"/>
            </a:pPr>
            <a:r>
              <a:rPr lang="en-US" sz="4300" dirty="0">
                <a:solidFill>
                  <a:schemeClr val="tx1"/>
                </a:solidFill>
                <a:latin typeface="Calibri Light" panose="020F0302020204030204" pitchFamily="34" charset="0"/>
                <a:ea typeface="Calibri"/>
                <a:cs typeface="Calibri Light" panose="020F0302020204030204" pitchFamily="34" charset="0"/>
              </a:rPr>
              <a:t>You then take the total amount you wish to elect for the year and divide it by the number of payrolls your company has in a year. This determines your payroll deduction.</a:t>
            </a:r>
          </a:p>
          <a:p>
            <a:pPr marR="228600" lvl="1">
              <a:lnSpc>
                <a:spcPct val="115000"/>
              </a:lnSpc>
              <a:spcBef>
                <a:spcPts val="0"/>
              </a:spcBef>
              <a:spcAft>
                <a:spcPts val="1000"/>
              </a:spcAft>
              <a:buFont typeface="Wingdings" panose="05000000000000000000" pitchFamily="2" charset="2"/>
              <a:buChar char="ü"/>
            </a:pPr>
            <a:r>
              <a:rPr lang="en-US" sz="4300" dirty="0">
                <a:solidFill>
                  <a:schemeClr val="tx1"/>
                </a:solidFill>
                <a:latin typeface="Calibri Light" panose="020F0302020204030204" pitchFamily="34" charset="0"/>
                <a:ea typeface="Calibri"/>
                <a:cs typeface="Calibri Light" panose="020F0302020204030204" pitchFamily="34" charset="0"/>
              </a:rPr>
              <a:t>This money comes out before you pay Federal Tax, FICA Tax, and State Tax.</a:t>
            </a:r>
          </a:p>
          <a:p>
            <a:pPr marR="228600" lvl="0">
              <a:lnSpc>
                <a:spcPct val="115000"/>
              </a:lnSpc>
              <a:spcBef>
                <a:spcPts val="0"/>
              </a:spcBef>
              <a:spcAft>
                <a:spcPts val="1000"/>
              </a:spcAft>
              <a:buFont typeface="Wingdings" panose="05000000000000000000" pitchFamily="2" charset="2"/>
              <a:buChar char="Ø"/>
            </a:pPr>
            <a:r>
              <a:rPr lang="en-US" sz="4300" dirty="0">
                <a:solidFill>
                  <a:schemeClr val="tx1"/>
                </a:solidFill>
                <a:latin typeface="Calibri Light" panose="020F0302020204030204" pitchFamily="34" charset="0"/>
                <a:ea typeface="Calibri"/>
                <a:cs typeface="Calibri Light" panose="020F0302020204030204" pitchFamily="34" charset="0"/>
              </a:rPr>
              <a:t>Maximum Employee Election $2500</a:t>
            </a:r>
          </a:p>
          <a:p>
            <a:pPr marR="228600" lvl="0">
              <a:lnSpc>
                <a:spcPct val="115000"/>
              </a:lnSpc>
              <a:spcBef>
                <a:spcPts val="0"/>
              </a:spcBef>
              <a:spcAft>
                <a:spcPts val="1000"/>
              </a:spcAft>
              <a:buFont typeface="Wingdings" panose="05000000000000000000" pitchFamily="2" charset="2"/>
              <a:buChar char="Ø"/>
            </a:pPr>
            <a:r>
              <a:rPr lang="en-US" sz="4300" dirty="0">
                <a:solidFill>
                  <a:schemeClr val="tx1"/>
                </a:solidFill>
                <a:latin typeface="Calibri Light" panose="020F0302020204030204" pitchFamily="34" charset="0"/>
                <a:ea typeface="Calibri"/>
                <a:cs typeface="Calibri Light" panose="020F0302020204030204" pitchFamily="34" charset="0"/>
              </a:rPr>
              <a:t>Minimum Election $0.00</a:t>
            </a:r>
          </a:p>
          <a:p>
            <a:pPr marR="228600" lvl="0">
              <a:lnSpc>
                <a:spcPct val="115000"/>
              </a:lnSpc>
              <a:spcBef>
                <a:spcPts val="0"/>
              </a:spcBef>
              <a:spcAft>
                <a:spcPts val="1000"/>
              </a:spcAft>
              <a:buFont typeface="Wingdings" panose="05000000000000000000" pitchFamily="2" charset="2"/>
              <a:buChar char="Ø"/>
            </a:pPr>
            <a:r>
              <a:rPr lang="en-US" sz="4300" dirty="0">
                <a:solidFill>
                  <a:schemeClr val="tx1"/>
                </a:solidFill>
                <a:latin typeface="Calibri Light" panose="020F0302020204030204" pitchFamily="34" charset="0"/>
                <a:ea typeface="Calibri"/>
                <a:cs typeface="Calibri Light" panose="020F0302020204030204" pitchFamily="34" charset="0"/>
              </a:rPr>
              <a:t>Employer Contribution: Dollar for dollar contribution up to $500</a:t>
            </a:r>
          </a:p>
          <a:p>
            <a:pPr marR="228600">
              <a:lnSpc>
                <a:spcPct val="115000"/>
              </a:lnSpc>
              <a:spcBef>
                <a:spcPts val="0"/>
              </a:spcBef>
              <a:spcAft>
                <a:spcPts val="1000"/>
              </a:spcAft>
              <a:buFont typeface="Wingdings" panose="05000000000000000000" pitchFamily="2" charset="2"/>
              <a:buChar char="Ø"/>
            </a:pPr>
            <a:r>
              <a:rPr lang="en-US" sz="4300" dirty="0">
                <a:solidFill>
                  <a:schemeClr val="tx1"/>
                </a:solidFill>
                <a:latin typeface="Calibri Light" panose="020F0302020204030204" pitchFamily="34" charset="0"/>
                <a:ea typeface="Calibri"/>
                <a:cs typeface="Calibri Light" panose="020F0302020204030204" pitchFamily="34" charset="0"/>
              </a:rPr>
              <a:t>Use It or Lose It - At the end of the plan year, the employee has a 90-day run-out to submit claims for any expenses they incurred during the plan year.  If after that there are any funds that were not spent by the employee, they are forfeited. </a:t>
            </a:r>
          </a:p>
          <a:p>
            <a:pPr marR="228600" lvl="0">
              <a:lnSpc>
                <a:spcPct val="115000"/>
              </a:lnSpc>
              <a:spcBef>
                <a:spcPts val="0"/>
              </a:spcBef>
              <a:spcAft>
                <a:spcPts val="1000"/>
              </a:spcAft>
              <a:buFont typeface="Wingdings" panose="05000000000000000000" pitchFamily="2" charset="2"/>
              <a:buChar char="Ø"/>
            </a:pPr>
            <a:r>
              <a:rPr lang="en-US" sz="4300" dirty="0">
                <a:solidFill>
                  <a:schemeClr val="tx1"/>
                </a:solidFill>
                <a:latin typeface="Calibri Light" panose="020F0302020204030204" pitchFamily="34" charset="0"/>
                <a:ea typeface="Calibri"/>
                <a:cs typeface="Calibri Light" panose="020F0302020204030204" pitchFamily="34" charset="0"/>
              </a:rPr>
              <a:t>$600.00 Rollover of unused funds to next plan year. (Amounts left in account above $610 are forfeited back to the Plan per IRS rules.)</a:t>
            </a:r>
          </a:p>
          <a:p>
            <a:endParaRPr lang="en-US" dirty="0"/>
          </a:p>
        </p:txBody>
      </p:sp>
      <p:pic>
        <p:nvPicPr>
          <p:cNvPr id="5" name="Picture 4">
            <a:extLst>
              <a:ext uri="{FF2B5EF4-FFF2-40B4-BE49-F238E27FC236}">
                <a16:creationId xmlns:a16="http://schemas.microsoft.com/office/drawing/2014/main" id="{302492DC-0DCC-9D11-6C92-A323F56A9BFF}"/>
              </a:ext>
            </a:extLst>
          </p:cNvPr>
          <p:cNvPicPr>
            <a:picLocks noChangeAspect="1"/>
          </p:cNvPicPr>
          <p:nvPr/>
        </p:nvPicPr>
        <p:blipFill>
          <a:blip r:embed="rId3"/>
          <a:stretch>
            <a:fillRect/>
          </a:stretch>
        </p:blipFill>
        <p:spPr>
          <a:xfrm>
            <a:off x="577849" y="6041362"/>
            <a:ext cx="2163234" cy="702349"/>
          </a:xfrm>
          <a:prstGeom prst="rect">
            <a:avLst/>
          </a:prstGeom>
        </p:spPr>
      </p:pic>
    </p:spTree>
    <p:extLst>
      <p:ext uri="{BB962C8B-B14F-4D97-AF65-F5344CB8AC3E}">
        <p14:creationId xmlns:p14="http://schemas.microsoft.com/office/powerpoint/2010/main" val="3685577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39414-5E1D-40DA-84E8-8ABFD148211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What kind of purchases can I make with my FSA funds? </a:t>
            </a:r>
          </a:p>
        </p:txBody>
      </p:sp>
      <p:sp>
        <p:nvSpPr>
          <p:cNvPr id="3" name="Content Placeholder 2">
            <a:extLst>
              <a:ext uri="{FF2B5EF4-FFF2-40B4-BE49-F238E27FC236}">
                <a16:creationId xmlns:a16="http://schemas.microsoft.com/office/drawing/2014/main" id="{EB6757CB-0275-41E6-8471-ED1B1D7A847F}"/>
              </a:ext>
            </a:extLst>
          </p:cNvPr>
          <p:cNvSpPr>
            <a:spLocks noGrp="1"/>
          </p:cNvSpPr>
          <p:nvPr>
            <p:ph idx="1"/>
          </p:nvPr>
        </p:nvSpPr>
        <p:spPr>
          <a:xfrm>
            <a:off x="677334" y="1812023"/>
            <a:ext cx="3833706" cy="4229339"/>
          </a:xfrm>
        </p:spPr>
        <p:txBody>
          <a:bodyPr>
            <a:normAutofit lnSpcReduction="10000"/>
          </a:bodyPr>
          <a:lstStyle/>
          <a:p>
            <a:pPr>
              <a:buFont typeface="Wingdings" panose="05000000000000000000" pitchFamily="2" charset="2"/>
              <a:buChar char="Ø"/>
            </a:pPr>
            <a:r>
              <a:rPr lang="en-US" dirty="0">
                <a:solidFill>
                  <a:schemeClr val="tx1"/>
                </a:solidFill>
                <a:latin typeface="Calibri Light" panose="020F0302020204030204" pitchFamily="34" charset="0"/>
                <a:cs typeface="Calibri Light" panose="020F0302020204030204" pitchFamily="34" charset="0"/>
              </a:rPr>
              <a:t>Medical Deductibles</a:t>
            </a:r>
          </a:p>
          <a:p>
            <a:pPr>
              <a:buFont typeface="Wingdings" panose="05000000000000000000" pitchFamily="2" charset="2"/>
              <a:buChar char="Ø"/>
            </a:pPr>
            <a:r>
              <a:rPr lang="en-US" dirty="0">
                <a:solidFill>
                  <a:schemeClr val="tx1"/>
                </a:solidFill>
                <a:latin typeface="Calibri Light" panose="020F0302020204030204" pitchFamily="34" charset="0"/>
                <a:cs typeface="Calibri Light" panose="020F0302020204030204" pitchFamily="34" charset="0"/>
              </a:rPr>
              <a:t>Coinsurance</a:t>
            </a:r>
          </a:p>
          <a:p>
            <a:pPr>
              <a:buFont typeface="Wingdings" panose="05000000000000000000" pitchFamily="2" charset="2"/>
              <a:buChar char="Ø"/>
            </a:pPr>
            <a:r>
              <a:rPr lang="en-US" dirty="0">
                <a:solidFill>
                  <a:schemeClr val="tx1"/>
                </a:solidFill>
                <a:latin typeface="Calibri Light" panose="020F0302020204030204" pitchFamily="34" charset="0"/>
                <a:cs typeface="Calibri Light" panose="020F0302020204030204" pitchFamily="34" charset="0"/>
              </a:rPr>
              <a:t>Co-pays</a:t>
            </a:r>
          </a:p>
          <a:p>
            <a:pPr>
              <a:buFont typeface="Wingdings" panose="05000000000000000000" pitchFamily="2" charset="2"/>
              <a:buChar char="Ø"/>
            </a:pPr>
            <a:r>
              <a:rPr lang="en-US" dirty="0">
                <a:solidFill>
                  <a:schemeClr val="tx1"/>
                </a:solidFill>
                <a:latin typeface="Calibri Light" panose="020F0302020204030204" pitchFamily="34" charset="0"/>
                <a:cs typeface="Calibri Light" panose="020F0302020204030204" pitchFamily="34" charset="0"/>
              </a:rPr>
              <a:t>Lab work</a:t>
            </a:r>
          </a:p>
          <a:p>
            <a:pPr>
              <a:buFont typeface="Wingdings" panose="05000000000000000000" pitchFamily="2" charset="2"/>
              <a:buChar char="Ø"/>
            </a:pPr>
            <a:r>
              <a:rPr lang="en-US" dirty="0">
                <a:solidFill>
                  <a:schemeClr val="tx1"/>
                </a:solidFill>
                <a:latin typeface="Calibri Light" panose="020F0302020204030204" pitchFamily="34" charset="0"/>
                <a:cs typeface="Calibri Light" panose="020F0302020204030204" pitchFamily="34" charset="0"/>
              </a:rPr>
              <a:t>Chiropractor</a:t>
            </a:r>
          </a:p>
          <a:p>
            <a:pPr>
              <a:buFont typeface="Wingdings" panose="05000000000000000000" pitchFamily="2" charset="2"/>
              <a:buChar char="Ø"/>
            </a:pPr>
            <a:r>
              <a:rPr lang="en-US" dirty="0">
                <a:solidFill>
                  <a:schemeClr val="tx1"/>
                </a:solidFill>
                <a:latin typeface="Calibri Light" panose="020F0302020204030204" pitchFamily="34" charset="0"/>
                <a:cs typeface="Calibri Light" panose="020F0302020204030204" pitchFamily="34" charset="0"/>
              </a:rPr>
              <a:t>Acupuncture</a:t>
            </a:r>
          </a:p>
          <a:p>
            <a:pPr>
              <a:buFont typeface="Wingdings" panose="05000000000000000000" pitchFamily="2" charset="2"/>
              <a:buChar char="Ø"/>
            </a:pPr>
            <a:r>
              <a:rPr lang="en-US" dirty="0">
                <a:solidFill>
                  <a:schemeClr val="tx1"/>
                </a:solidFill>
                <a:latin typeface="Calibri Light" panose="020F0302020204030204" pitchFamily="34" charset="0"/>
                <a:cs typeface="Calibri Light" panose="020F0302020204030204" pitchFamily="34" charset="0"/>
              </a:rPr>
              <a:t>X-rays</a:t>
            </a:r>
          </a:p>
          <a:p>
            <a:pPr>
              <a:buFont typeface="Wingdings" panose="05000000000000000000" pitchFamily="2" charset="2"/>
              <a:buChar char="Ø"/>
            </a:pPr>
            <a:r>
              <a:rPr lang="en-US" dirty="0">
                <a:solidFill>
                  <a:schemeClr val="tx1"/>
                </a:solidFill>
                <a:latin typeface="Calibri Light" panose="020F0302020204030204" pitchFamily="34" charset="0"/>
                <a:cs typeface="Calibri Light" panose="020F0302020204030204" pitchFamily="34" charset="0"/>
              </a:rPr>
              <a:t>Dental care</a:t>
            </a:r>
          </a:p>
          <a:p>
            <a:pPr>
              <a:buFont typeface="Wingdings" panose="05000000000000000000" pitchFamily="2" charset="2"/>
              <a:buChar char="Ø"/>
            </a:pPr>
            <a:r>
              <a:rPr lang="en-US" dirty="0">
                <a:solidFill>
                  <a:schemeClr val="tx1"/>
                </a:solidFill>
                <a:latin typeface="Calibri Light" panose="020F0302020204030204" pitchFamily="34" charset="0"/>
                <a:cs typeface="Calibri Light" panose="020F0302020204030204" pitchFamily="34" charset="0"/>
              </a:rPr>
              <a:t>Prescriptions</a:t>
            </a:r>
          </a:p>
          <a:p>
            <a:pPr>
              <a:buFont typeface="Wingdings" panose="05000000000000000000" pitchFamily="2" charset="2"/>
              <a:buChar char="Ø"/>
            </a:pPr>
            <a:r>
              <a:rPr lang="en-US" dirty="0">
                <a:solidFill>
                  <a:schemeClr val="tx1"/>
                </a:solidFill>
                <a:latin typeface="Calibri Light" panose="020F0302020204030204" pitchFamily="34" charset="0"/>
                <a:cs typeface="Calibri Light" panose="020F0302020204030204" pitchFamily="34" charset="0"/>
              </a:rPr>
              <a:t>Orthodontia</a:t>
            </a:r>
          </a:p>
          <a:p>
            <a:pPr>
              <a:buFont typeface="Wingdings" panose="05000000000000000000" pitchFamily="2" charset="2"/>
              <a:buChar char="Ø"/>
            </a:pPr>
            <a:r>
              <a:rPr lang="en-US" dirty="0">
                <a:solidFill>
                  <a:schemeClr val="tx1"/>
                </a:solidFill>
                <a:latin typeface="Calibri Light" panose="020F0302020204030204" pitchFamily="34" charset="0"/>
                <a:cs typeface="Calibri Light" panose="020F0302020204030204" pitchFamily="34" charset="0"/>
              </a:rPr>
              <a:t>Sealants</a:t>
            </a:r>
          </a:p>
        </p:txBody>
      </p:sp>
      <p:sp>
        <p:nvSpPr>
          <p:cNvPr id="5" name="Content Placeholder 2">
            <a:extLst>
              <a:ext uri="{FF2B5EF4-FFF2-40B4-BE49-F238E27FC236}">
                <a16:creationId xmlns:a16="http://schemas.microsoft.com/office/drawing/2014/main" id="{C14CF7C6-9A74-43E3-ACF2-EF6532359A69}"/>
              </a:ext>
            </a:extLst>
          </p:cNvPr>
          <p:cNvSpPr txBox="1">
            <a:spLocks/>
          </p:cNvSpPr>
          <p:nvPr/>
        </p:nvSpPr>
        <p:spPr>
          <a:xfrm>
            <a:off x="4511040" y="1812023"/>
            <a:ext cx="3833706" cy="4911644"/>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en-US" dirty="0">
                <a:solidFill>
                  <a:schemeClr val="tx1"/>
                </a:solidFill>
                <a:latin typeface="Calibri Light" panose="020F0302020204030204" pitchFamily="34" charset="0"/>
                <a:cs typeface="Calibri Light" panose="020F0302020204030204" pitchFamily="34" charset="0"/>
              </a:rPr>
              <a:t>Root canals</a:t>
            </a:r>
          </a:p>
          <a:p>
            <a:pPr>
              <a:buFont typeface="Wingdings" panose="05000000000000000000" pitchFamily="2" charset="2"/>
              <a:buChar char="Ø"/>
            </a:pPr>
            <a:r>
              <a:rPr lang="en-US" dirty="0">
                <a:solidFill>
                  <a:schemeClr val="tx1"/>
                </a:solidFill>
                <a:latin typeface="Calibri Light" panose="020F0302020204030204" pitchFamily="34" charset="0"/>
                <a:cs typeface="Calibri Light" panose="020F0302020204030204" pitchFamily="34" charset="0"/>
              </a:rPr>
              <a:t>Crowns</a:t>
            </a:r>
          </a:p>
          <a:p>
            <a:pPr>
              <a:buFont typeface="Wingdings" panose="05000000000000000000" pitchFamily="2" charset="2"/>
              <a:buChar char="Ø"/>
            </a:pPr>
            <a:r>
              <a:rPr lang="en-US" dirty="0">
                <a:solidFill>
                  <a:schemeClr val="tx1"/>
                </a:solidFill>
                <a:latin typeface="Calibri Light" panose="020F0302020204030204" pitchFamily="34" charset="0"/>
                <a:cs typeface="Calibri Light" panose="020F0302020204030204" pitchFamily="34" charset="0"/>
              </a:rPr>
              <a:t>Vision care</a:t>
            </a:r>
          </a:p>
          <a:p>
            <a:pPr>
              <a:buFont typeface="Wingdings" panose="05000000000000000000" pitchFamily="2" charset="2"/>
              <a:buChar char="Ø"/>
            </a:pPr>
            <a:r>
              <a:rPr lang="en-US" dirty="0">
                <a:solidFill>
                  <a:schemeClr val="tx1"/>
                </a:solidFill>
                <a:latin typeface="Calibri Light" panose="020F0302020204030204" pitchFamily="34" charset="0"/>
                <a:cs typeface="Calibri Light" panose="020F0302020204030204" pitchFamily="34" charset="0"/>
              </a:rPr>
              <a:t>Eyeglasses</a:t>
            </a:r>
          </a:p>
          <a:p>
            <a:pPr>
              <a:buFont typeface="Wingdings" panose="05000000000000000000" pitchFamily="2" charset="2"/>
              <a:buChar char="Ø"/>
            </a:pPr>
            <a:r>
              <a:rPr lang="en-US" dirty="0">
                <a:solidFill>
                  <a:schemeClr val="tx1"/>
                </a:solidFill>
                <a:latin typeface="Calibri Light" panose="020F0302020204030204" pitchFamily="34" charset="0"/>
                <a:cs typeface="Calibri Light" panose="020F0302020204030204" pitchFamily="34" charset="0"/>
              </a:rPr>
              <a:t>Lasik surgery</a:t>
            </a:r>
          </a:p>
          <a:p>
            <a:pPr>
              <a:buFont typeface="Wingdings" panose="05000000000000000000" pitchFamily="2" charset="2"/>
              <a:buChar char="Ø"/>
            </a:pPr>
            <a:r>
              <a:rPr lang="en-US" dirty="0">
                <a:solidFill>
                  <a:schemeClr val="tx1"/>
                </a:solidFill>
                <a:latin typeface="Calibri Light" panose="020F0302020204030204" pitchFamily="34" charset="0"/>
                <a:cs typeface="Calibri Light" panose="020F0302020204030204" pitchFamily="34" charset="0"/>
              </a:rPr>
              <a:t>Contact lenses</a:t>
            </a:r>
          </a:p>
          <a:p>
            <a:pPr>
              <a:buFont typeface="Wingdings" panose="05000000000000000000" pitchFamily="2" charset="2"/>
              <a:buChar char="Ø"/>
            </a:pPr>
            <a:r>
              <a:rPr lang="en-US" dirty="0">
                <a:solidFill>
                  <a:schemeClr val="tx1"/>
                </a:solidFill>
                <a:latin typeface="Calibri Light" panose="020F0302020204030204" pitchFamily="34" charset="0"/>
                <a:cs typeface="Calibri Light" panose="020F0302020204030204" pitchFamily="34" charset="0"/>
              </a:rPr>
              <a:t>First Aid Supplies</a:t>
            </a:r>
          </a:p>
          <a:p>
            <a:pPr>
              <a:buFont typeface="Wingdings" panose="05000000000000000000" pitchFamily="2" charset="2"/>
              <a:buChar char="Ø"/>
            </a:pPr>
            <a:r>
              <a:rPr lang="en-US" dirty="0">
                <a:solidFill>
                  <a:schemeClr val="tx1"/>
                </a:solidFill>
                <a:latin typeface="Calibri Light" panose="020F0302020204030204" pitchFamily="34" charset="0"/>
                <a:cs typeface="Calibri Light" panose="020F0302020204030204" pitchFamily="34" charset="0"/>
              </a:rPr>
              <a:t>Orthopedic inserts</a:t>
            </a:r>
          </a:p>
          <a:p>
            <a:pPr>
              <a:buFont typeface="Wingdings" panose="05000000000000000000" pitchFamily="2" charset="2"/>
              <a:buChar char="Ø"/>
            </a:pPr>
            <a:r>
              <a:rPr lang="en-US" dirty="0">
                <a:solidFill>
                  <a:schemeClr val="tx1"/>
                </a:solidFill>
                <a:latin typeface="Calibri Light" panose="020F0302020204030204" pitchFamily="34" charset="0"/>
                <a:cs typeface="Calibri Light" panose="020F0302020204030204" pitchFamily="34" charset="0"/>
              </a:rPr>
              <a:t>Sunscreen (SPF 30+)</a:t>
            </a:r>
          </a:p>
          <a:p>
            <a:pPr>
              <a:buFont typeface="Wingdings" panose="05000000000000000000" pitchFamily="2" charset="2"/>
              <a:buChar char="Ø"/>
            </a:pPr>
            <a:r>
              <a:rPr lang="en-US" dirty="0">
                <a:solidFill>
                  <a:schemeClr val="tx1"/>
                </a:solidFill>
                <a:latin typeface="Calibri Light" panose="020F0302020204030204" pitchFamily="34" charset="0"/>
                <a:cs typeface="Calibri Light" panose="020F0302020204030204" pitchFamily="34" charset="0"/>
              </a:rPr>
              <a:t>OTC medications- these no longer require a prescription!*</a:t>
            </a:r>
          </a:p>
          <a:p>
            <a:pPr>
              <a:buFont typeface="Wingdings" panose="05000000000000000000" pitchFamily="2" charset="2"/>
              <a:buChar char="Ø"/>
            </a:pPr>
            <a:r>
              <a:rPr lang="en-US" dirty="0">
                <a:latin typeface="Calibri Light" panose="020F0302020204030204" pitchFamily="34" charset="0"/>
                <a:cs typeface="Calibri Light" panose="020F0302020204030204" pitchFamily="34" charset="0"/>
              </a:rPr>
              <a:t>Menstrual Care Products*</a:t>
            </a:r>
          </a:p>
          <a:p>
            <a:pPr marL="0" indent="0">
              <a:buNone/>
            </a:pPr>
            <a:endParaRPr lang="en-US" sz="1100" b="1" dirty="0"/>
          </a:p>
          <a:p>
            <a:pPr marL="0" indent="0">
              <a:buNone/>
            </a:pPr>
            <a:r>
              <a:rPr lang="en-US" sz="1100" b="1" dirty="0"/>
              <a:t>*Both of these changes were effective 1.1.20</a:t>
            </a:r>
          </a:p>
        </p:txBody>
      </p:sp>
      <p:pic>
        <p:nvPicPr>
          <p:cNvPr id="5122" name="Picture 2" descr="Related image">
            <a:extLst>
              <a:ext uri="{FF2B5EF4-FFF2-40B4-BE49-F238E27FC236}">
                <a16:creationId xmlns:a16="http://schemas.microsoft.com/office/drawing/2014/main" id="{13978CBA-7B97-4FC0-8821-76A9B97F2E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5260" y="1342240"/>
            <a:ext cx="1979802" cy="34143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9F0F01E-9862-35CA-9964-D7D28F0F4306}"/>
              </a:ext>
            </a:extLst>
          </p:cNvPr>
          <p:cNvPicPr>
            <a:picLocks noChangeAspect="1"/>
          </p:cNvPicPr>
          <p:nvPr/>
        </p:nvPicPr>
        <p:blipFill>
          <a:blip r:embed="rId3"/>
          <a:stretch>
            <a:fillRect/>
          </a:stretch>
        </p:blipFill>
        <p:spPr>
          <a:xfrm>
            <a:off x="577849" y="6041362"/>
            <a:ext cx="2163234" cy="702349"/>
          </a:xfrm>
          <a:prstGeom prst="rect">
            <a:avLst/>
          </a:prstGeom>
        </p:spPr>
      </p:pic>
    </p:spTree>
    <p:extLst>
      <p:ext uri="{BB962C8B-B14F-4D97-AF65-F5344CB8AC3E}">
        <p14:creationId xmlns:p14="http://schemas.microsoft.com/office/powerpoint/2010/main" val="3117107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9C2AB-C916-4884-A531-105C3803B4F7}"/>
              </a:ext>
            </a:extLst>
          </p:cNvPr>
          <p:cNvSpPr>
            <a:spLocks noGrp="1"/>
          </p:cNvSpPr>
          <p:nvPr>
            <p:ph type="title"/>
          </p:nvPr>
        </p:nvSpPr>
        <p:spPr/>
        <p:txBody>
          <a:bodyPr/>
          <a:lstStyle/>
          <a:p>
            <a:br>
              <a:rPr lang="en-US" sz="1800" dirty="0">
                <a:latin typeface="Times New Roman" panose="02020603050405020304" pitchFamily="18" charset="0"/>
              </a:rPr>
            </a:br>
            <a:endParaRPr lang="en-US" sz="1800" dirty="0">
              <a:latin typeface="Times New Roman" panose="02020603050405020304" pitchFamily="18" charset="0"/>
            </a:endParaRPr>
          </a:p>
        </p:txBody>
      </p:sp>
      <p:sp>
        <p:nvSpPr>
          <p:cNvPr id="3" name="Content Placeholder 2">
            <a:extLst>
              <a:ext uri="{FF2B5EF4-FFF2-40B4-BE49-F238E27FC236}">
                <a16:creationId xmlns:a16="http://schemas.microsoft.com/office/drawing/2014/main" id="{08214311-F1A7-4489-B0E7-F50A8EB512A3}"/>
              </a:ext>
            </a:extLst>
          </p:cNvPr>
          <p:cNvSpPr>
            <a:spLocks noGrp="1"/>
          </p:cNvSpPr>
          <p:nvPr>
            <p:ph idx="1"/>
          </p:nvPr>
        </p:nvSpPr>
        <p:spPr>
          <a:xfrm>
            <a:off x="179109" y="1791486"/>
            <a:ext cx="9737889" cy="4540221"/>
          </a:xfrm>
        </p:spPr>
        <p:txBody>
          <a:bodyPr>
            <a:normAutofit/>
          </a:bodyPr>
          <a:lstStyle/>
          <a:p>
            <a:pPr marL="457200" lvl="1" indent="0">
              <a:buNone/>
            </a:pPr>
            <a:endParaRPr lang="en-US" dirty="0">
              <a:solidFill>
                <a:schemeClr val="tx1"/>
              </a:solidFill>
              <a:latin typeface="Calibri Light" panose="020F0302020204030204" pitchFamily="34" charset="0"/>
              <a:cs typeface="Calibri Light" panose="020F0302020204030204" pitchFamily="34" charset="0"/>
            </a:endParaRPr>
          </a:p>
          <a:p>
            <a:pPr lvl="1">
              <a:buFont typeface="Wingdings" panose="05000000000000000000" pitchFamily="2" charset="2"/>
              <a:buChar char="Ø"/>
            </a:pPr>
            <a:r>
              <a:rPr lang="en-US" sz="1800" dirty="0">
                <a:solidFill>
                  <a:schemeClr val="tx1"/>
                </a:solidFill>
                <a:latin typeface="Calibri Light" panose="020F0302020204030204" pitchFamily="34" charset="0"/>
                <a:cs typeface="Calibri Light" panose="020F0302020204030204" pitchFamily="34" charset="0"/>
              </a:rPr>
              <a:t>How much can you save with tax-free health?</a:t>
            </a:r>
          </a:p>
          <a:p>
            <a:pPr lvl="1">
              <a:buFont typeface="Wingdings" panose="05000000000000000000" pitchFamily="2" charset="2"/>
              <a:buChar char="Ø"/>
            </a:pPr>
            <a:r>
              <a:rPr lang="en-US" sz="1800" dirty="0">
                <a:solidFill>
                  <a:schemeClr val="tx1"/>
                </a:solidFill>
                <a:latin typeface="Calibri Light" panose="020F0302020204030204" pitchFamily="34" charset="0"/>
                <a:cs typeface="Calibri Light" panose="020F0302020204030204" pitchFamily="34" charset="0"/>
              </a:rPr>
              <a:t>Find out how you can benefit from an FSA.  </a:t>
            </a:r>
          </a:p>
          <a:p>
            <a:pPr lvl="1">
              <a:buFont typeface="Wingdings" panose="05000000000000000000" pitchFamily="2" charset="2"/>
              <a:buChar char="Ø"/>
            </a:pPr>
            <a:r>
              <a:rPr lang="en-US" sz="1800" dirty="0">
                <a:solidFill>
                  <a:schemeClr val="tx1"/>
                </a:solidFill>
                <a:latin typeface="Calibri Light" panose="020F0302020204030204" pitchFamily="34" charset="0"/>
                <a:cs typeface="Calibri Light" panose="020F0302020204030204" pitchFamily="34" charset="0"/>
              </a:rPr>
              <a:t>Check out the list to find out eligible products and </a:t>
            </a:r>
          </a:p>
          <a:p>
            <a:pPr marL="457200" lvl="1" indent="0">
              <a:buNone/>
            </a:pPr>
            <a:r>
              <a:rPr lang="en-US" sz="1800" dirty="0">
                <a:solidFill>
                  <a:schemeClr val="tx1"/>
                </a:solidFill>
                <a:latin typeface="Calibri Light" panose="020F0302020204030204" pitchFamily="34" charset="0"/>
                <a:cs typeface="Calibri Light" panose="020F0302020204030204" pitchFamily="34" charset="0"/>
              </a:rPr>
              <a:t>      services: </a:t>
            </a:r>
            <a:r>
              <a:rPr lang="en-US" sz="1800" b="1" dirty="0">
                <a:solidFill>
                  <a:schemeClr val="tx1"/>
                </a:solidFill>
                <a:latin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https://www.hrcts.com/fsaeligibilitylist</a:t>
            </a:r>
            <a:endParaRPr lang="en-US" sz="1800" b="1" dirty="0">
              <a:solidFill>
                <a:schemeClr val="tx1"/>
              </a:solidFill>
              <a:latin typeface="Calibri Light" panose="020F0302020204030204" pitchFamily="34" charset="0"/>
              <a:cs typeface="Calibri Light" panose="020F0302020204030204" pitchFamily="34" charset="0"/>
            </a:endParaRPr>
          </a:p>
          <a:p>
            <a:pPr lvl="1">
              <a:buFont typeface="Wingdings" panose="05000000000000000000" pitchFamily="2" charset="2"/>
              <a:buChar char="Ø"/>
            </a:pPr>
            <a:endParaRPr lang="en-US" sz="1800" dirty="0">
              <a:solidFill>
                <a:schemeClr val="tx1"/>
              </a:solidFill>
              <a:latin typeface="Calibri Light" panose="020F0302020204030204" pitchFamily="34" charset="0"/>
              <a:cs typeface="Calibri Light" panose="020F0302020204030204" pitchFamily="34" charset="0"/>
            </a:endParaRPr>
          </a:p>
          <a:p>
            <a:pPr marL="0" marR="0" indent="0">
              <a:spcBef>
                <a:spcPts val="0"/>
              </a:spcBef>
              <a:spcAft>
                <a:spcPts val="0"/>
              </a:spcAft>
              <a:buNone/>
            </a:pPr>
            <a:r>
              <a:rPr lang="en-US" dirty="0">
                <a:effectLst/>
                <a:latin typeface="Calibri Light" panose="020F0302020204030204" pitchFamily="34" charset="0"/>
                <a:ea typeface="Calibri" panose="020F0502020204030204" pitchFamily="34" charset="0"/>
                <a:cs typeface="Calibri Light" panose="020F0302020204030204" pitchFamily="34" charset="0"/>
              </a:rPr>
              <a:t> </a:t>
            </a:r>
          </a:p>
          <a:p>
            <a:pPr>
              <a:buFont typeface="Wingdings" panose="05000000000000000000" pitchFamily="2" charset="2"/>
              <a:buChar char="Ø"/>
            </a:pPr>
            <a:endParaRPr lang="en-US" dirty="0">
              <a:latin typeface="Calibri Light" panose="020F0302020204030204" pitchFamily="34" charset="0"/>
              <a:cs typeface="Calibri Light" panose="020F0302020204030204" pitchFamily="34" charset="0"/>
            </a:endParaRPr>
          </a:p>
          <a:p>
            <a:pPr lvl="2">
              <a:buFont typeface="Wingdings" panose="05000000000000000000" pitchFamily="2" charset="2"/>
              <a:buChar char="§"/>
            </a:pPr>
            <a:endParaRPr lang="en-US" dirty="0">
              <a:latin typeface="Calibri Light" panose="020F0302020204030204" pitchFamily="34" charset="0"/>
              <a:cs typeface="Calibri Light" panose="020F0302020204030204" pitchFamily="34" charset="0"/>
            </a:endParaRPr>
          </a:p>
          <a:p>
            <a:endParaRPr lang="en-US" sz="1800" dirty="0">
              <a:latin typeface="Times New Roman" panose="02020603050405020304" pitchFamily="18" charset="0"/>
            </a:endParaRPr>
          </a:p>
          <a:p>
            <a:endParaRPr lang="en-US" sz="1800" dirty="0">
              <a:latin typeface="Times New Roman" panose="02020603050405020304" pitchFamily="18" charset="0"/>
            </a:endParaRPr>
          </a:p>
          <a:p>
            <a:pPr lvl="2">
              <a:buFont typeface="Wingdings" panose="05000000000000000000" pitchFamily="2" charset="2"/>
              <a:buChar char="§"/>
            </a:pPr>
            <a:endParaRPr lang="en-US" dirty="0">
              <a:latin typeface="Calibri Light" panose="020F0302020204030204" pitchFamily="34" charset="0"/>
              <a:cs typeface="Calibri Light" panose="020F0302020204030204" pitchFamily="34" charset="0"/>
            </a:endParaRPr>
          </a:p>
        </p:txBody>
      </p:sp>
      <p:pic>
        <p:nvPicPr>
          <p:cNvPr id="4" name="Picture 3">
            <a:extLst>
              <a:ext uri="{FF2B5EF4-FFF2-40B4-BE49-F238E27FC236}">
                <a16:creationId xmlns:a16="http://schemas.microsoft.com/office/drawing/2014/main" id="{2D45D8AE-484D-4069-8557-A84D029A5AA4}"/>
              </a:ext>
            </a:extLst>
          </p:cNvPr>
          <p:cNvPicPr>
            <a:picLocks noChangeAspect="1"/>
          </p:cNvPicPr>
          <p:nvPr/>
        </p:nvPicPr>
        <p:blipFill>
          <a:blip r:embed="rId3"/>
          <a:stretch>
            <a:fillRect/>
          </a:stretch>
        </p:blipFill>
        <p:spPr>
          <a:xfrm>
            <a:off x="480891" y="6065414"/>
            <a:ext cx="2027417" cy="658253"/>
          </a:xfrm>
          <a:prstGeom prst="rect">
            <a:avLst/>
          </a:prstGeom>
        </p:spPr>
      </p:pic>
      <p:pic>
        <p:nvPicPr>
          <p:cNvPr id="61" name="Picture 60">
            <a:extLst>
              <a:ext uri="{FF2B5EF4-FFF2-40B4-BE49-F238E27FC236}">
                <a16:creationId xmlns:a16="http://schemas.microsoft.com/office/drawing/2014/main" id="{A4A0733B-EBB7-431A-95AC-E19BFCA86868}"/>
              </a:ext>
            </a:extLst>
          </p:cNvPr>
          <p:cNvPicPr>
            <a:picLocks noChangeAspect="1"/>
          </p:cNvPicPr>
          <p:nvPr/>
        </p:nvPicPr>
        <p:blipFill>
          <a:blip r:embed="rId4"/>
          <a:stretch>
            <a:fillRect/>
          </a:stretch>
        </p:blipFill>
        <p:spPr>
          <a:xfrm>
            <a:off x="5089887" y="3897201"/>
            <a:ext cx="1252469" cy="977092"/>
          </a:xfrm>
          <a:prstGeom prst="rect">
            <a:avLst/>
          </a:prstGeom>
        </p:spPr>
      </p:pic>
      <p:pic>
        <p:nvPicPr>
          <p:cNvPr id="62" name="Picture 61">
            <a:extLst>
              <a:ext uri="{FF2B5EF4-FFF2-40B4-BE49-F238E27FC236}">
                <a16:creationId xmlns:a16="http://schemas.microsoft.com/office/drawing/2014/main" id="{91B66C94-4EA7-4CC1-AD9E-0EEE885DF5ED}"/>
              </a:ext>
            </a:extLst>
          </p:cNvPr>
          <p:cNvPicPr>
            <a:picLocks noChangeAspect="1"/>
          </p:cNvPicPr>
          <p:nvPr/>
        </p:nvPicPr>
        <p:blipFill>
          <a:blip r:embed="rId5"/>
          <a:stretch>
            <a:fillRect/>
          </a:stretch>
        </p:blipFill>
        <p:spPr>
          <a:xfrm>
            <a:off x="8593585" y="4367815"/>
            <a:ext cx="914400" cy="914400"/>
          </a:xfrm>
          <a:prstGeom prst="rect">
            <a:avLst/>
          </a:prstGeom>
        </p:spPr>
      </p:pic>
      <p:pic>
        <p:nvPicPr>
          <p:cNvPr id="1024" name="Picture 1023">
            <a:extLst>
              <a:ext uri="{FF2B5EF4-FFF2-40B4-BE49-F238E27FC236}">
                <a16:creationId xmlns:a16="http://schemas.microsoft.com/office/drawing/2014/main" id="{725978F5-0EB0-4505-82E2-39B8BF8A5E3E}"/>
              </a:ext>
            </a:extLst>
          </p:cNvPr>
          <p:cNvPicPr>
            <a:picLocks noChangeAspect="1"/>
          </p:cNvPicPr>
          <p:nvPr/>
        </p:nvPicPr>
        <p:blipFill>
          <a:blip r:embed="rId6"/>
          <a:stretch>
            <a:fillRect/>
          </a:stretch>
        </p:blipFill>
        <p:spPr>
          <a:xfrm>
            <a:off x="7750640" y="2248449"/>
            <a:ext cx="1302620" cy="1302620"/>
          </a:xfrm>
          <a:prstGeom prst="rect">
            <a:avLst/>
          </a:prstGeom>
        </p:spPr>
      </p:pic>
      <p:pic>
        <p:nvPicPr>
          <p:cNvPr id="1025" name="Picture 1024">
            <a:extLst>
              <a:ext uri="{FF2B5EF4-FFF2-40B4-BE49-F238E27FC236}">
                <a16:creationId xmlns:a16="http://schemas.microsoft.com/office/drawing/2014/main" id="{721700E9-FD7E-4F9D-8D47-4586E9557D92}"/>
              </a:ext>
            </a:extLst>
          </p:cNvPr>
          <p:cNvPicPr>
            <a:picLocks noChangeAspect="1"/>
          </p:cNvPicPr>
          <p:nvPr/>
        </p:nvPicPr>
        <p:blipFill>
          <a:blip r:embed="rId7"/>
          <a:stretch>
            <a:fillRect/>
          </a:stretch>
        </p:blipFill>
        <p:spPr>
          <a:xfrm>
            <a:off x="3037615" y="3867802"/>
            <a:ext cx="1322377" cy="1843483"/>
          </a:xfrm>
          <a:prstGeom prst="rect">
            <a:avLst/>
          </a:prstGeom>
        </p:spPr>
      </p:pic>
      <p:pic>
        <p:nvPicPr>
          <p:cNvPr id="1026" name="Picture 1025">
            <a:extLst>
              <a:ext uri="{FF2B5EF4-FFF2-40B4-BE49-F238E27FC236}">
                <a16:creationId xmlns:a16="http://schemas.microsoft.com/office/drawing/2014/main" id="{65C4ABFB-F215-4B4C-8E7B-E74D806FC49D}"/>
              </a:ext>
            </a:extLst>
          </p:cNvPr>
          <p:cNvPicPr>
            <a:picLocks noChangeAspect="1"/>
          </p:cNvPicPr>
          <p:nvPr/>
        </p:nvPicPr>
        <p:blipFill>
          <a:blip r:embed="rId8"/>
          <a:stretch>
            <a:fillRect/>
          </a:stretch>
        </p:blipFill>
        <p:spPr>
          <a:xfrm>
            <a:off x="6329433" y="4789544"/>
            <a:ext cx="1856177" cy="1939467"/>
          </a:xfrm>
          <a:prstGeom prst="rect">
            <a:avLst/>
          </a:prstGeom>
        </p:spPr>
      </p:pic>
      <p:pic>
        <p:nvPicPr>
          <p:cNvPr id="1027" name="Picture 1026">
            <a:extLst>
              <a:ext uri="{FF2B5EF4-FFF2-40B4-BE49-F238E27FC236}">
                <a16:creationId xmlns:a16="http://schemas.microsoft.com/office/drawing/2014/main" id="{547AA7EC-4EFE-4A27-80EC-7B357D7A7679}"/>
              </a:ext>
            </a:extLst>
          </p:cNvPr>
          <p:cNvPicPr>
            <a:picLocks noChangeAspect="1"/>
          </p:cNvPicPr>
          <p:nvPr/>
        </p:nvPicPr>
        <p:blipFill>
          <a:blip r:embed="rId9"/>
          <a:stretch>
            <a:fillRect/>
          </a:stretch>
        </p:blipFill>
        <p:spPr>
          <a:xfrm>
            <a:off x="5858504" y="1648712"/>
            <a:ext cx="2112878" cy="1597008"/>
          </a:xfrm>
          <a:prstGeom prst="rect">
            <a:avLst/>
          </a:prstGeom>
        </p:spPr>
      </p:pic>
      <p:pic>
        <p:nvPicPr>
          <p:cNvPr id="57" name="Picture 56">
            <a:extLst>
              <a:ext uri="{FF2B5EF4-FFF2-40B4-BE49-F238E27FC236}">
                <a16:creationId xmlns:a16="http://schemas.microsoft.com/office/drawing/2014/main" id="{8A2454A4-8259-46C1-AA71-7A2FF89620A1}"/>
              </a:ext>
            </a:extLst>
          </p:cNvPr>
          <p:cNvPicPr>
            <a:picLocks noChangeAspect="1"/>
          </p:cNvPicPr>
          <p:nvPr/>
        </p:nvPicPr>
        <p:blipFill>
          <a:blip r:embed="rId10"/>
          <a:stretch>
            <a:fillRect/>
          </a:stretch>
        </p:blipFill>
        <p:spPr>
          <a:xfrm>
            <a:off x="918538" y="4288575"/>
            <a:ext cx="707200" cy="1278052"/>
          </a:xfrm>
          <a:prstGeom prst="rect">
            <a:avLst/>
          </a:prstGeom>
        </p:spPr>
      </p:pic>
      <p:pic>
        <p:nvPicPr>
          <p:cNvPr id="65" name="Picture 64">
            <a:extLst>
              <a:ext uri="{FF2B5EF4-FFF2-40B4-BE49-F238E27FC236}">
                <a16:creationId xmlns:a16="http://schemas.microsoft.com/office/drawing/2014/main" id="{AE06A9D4-B288-444E-86D8-79A4FCEDF8B2}"/>
              </a:ext>
            </a:extLst>
          </p:cNvPr>
          <p:cNvPicPr>
            <a:picLocks noChangeAspect="1"/>
          </p:cNvPicPr>
          <p:nvPr/>
        </p:nvPicPr>
        <p:blipFill>
          <a:blip r:embed="rId11"/>
          <a:stretch>
            <a:fillRect/>
          </a:stretch>
        </p:blipFill>
        <p:spPr>
          <a:xfrm>
            <a:off x="3332908" y="526293"/>
            <a:ext cx="3995478" cy="1000061"/>
          </a:xfrm>
          <a:prstGeom prst="rect">
            <a:avLst/>
          </a:prstGeom>
        </p:spPr>
      </p:pic>
    </p:spTree>
    <p:extLst>
      <p:ext uri="{BB962C8B-B14F-4D97-AF65-F5344CB8AC3E}">
        <p14:creationId xmlns:p14="http://schemas.microsoft.com/office/powerpoint/2010/main" val="2755868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214311-F1A7-4489-B0E7-F50A8EB512A3}"/>
              </a:ext>
            </a:extLst>
          </p:cNvPr>
          <p:cNvSpPr>
            <a:spLocks noGrp="1"/>
          </p:cNvSpPr>
          <p:nvPr>
            <p:ph idx="1"/>
          </p:nvPr>
        </p:nvSpPr>
        <p:spPr>
          <a:xfrm>
            <a:off x="7055214" y="6065414"/>
            <a:ext cx="5256956" cy="534472"/>
          </a:xfrm>
        </p:spPr>
        <p:txBody>
          <a:bodyPr>
            <a:normAutofit/>
          </a:bodyPr>
          <a:lstStyle/>
          <a:p>
            <a:pPr marL="0" marR="0" indent="0">
              <a:spcBef>
                <a:spcPts val="0"/>
              </a:spcBef>
              <a:spcAft>
                <a:spcPts val="0"/>
              </a:spcAft>
              <a:buNone/>
            </a:pPr>
            <a:r>
              <a:rPr lang="en-US" dirty="0">
                <a:effectLst/>
                <a:latin typeface="Calibri Light" panose="020F0302020204030204" pitchFamily="34" charset="0"/>
                <a:ea typeface="Calibri" panose="020F0502020204030204" pitchFamily="34" charset="0"/>
                <a:cs typeface="Calibri Light" panose="020F0302020204030204" pitchFamily="34" charset="0"/>
              </a:rPr>
              <a:t> </a:t>
            </a:r>
          </a:p>
          <a:p>
            <a:pPr>
              <a:buFont typeface="Wingdings" panose="05000000000000000000" pitchFamily="2" charset="2"/>
              <a:buChar char="Ø"/>
            </a:pPr>
            <a:endParaRPr lang="en-US" dirty="0">
              <a:latin typeface="Calibri Light" panose="020F0302020204030204" pitchFamily="34" charset="0"/>
              <a:cs typeface="Calibri Light" panose="020F0302020204030204" pitchFamily="34" charset="0"/>
            </a:endParaRPr>
          </a:p>
          <a:p>
            <a:pPr lvl="2">
              <a:buFont typeface="Wingdings" panose="05000000000000000000" pitchFamily="2" charset="2"/>
              <a:buChar char="§"/>
            </a:pPr>
            <a:endParaRPr lang="en-US" dirty="0">
              <a:latin typeface="Calibri Light" panose="020F0302020204030204" pitchFamily="34" charset="0"/>
              <a:cs typeface="Calibri Light" panose="020F0302020204030204" pitchFamily="34" charset="0"/>
            </a:endParaRPr>
          </a:p>
          <a:p>
            <a:endParaRPr lang="en-US" sz="1800" dirty="0">
              <a:latin typeface="Times New Roman" panose="02020603050405020304" pitchFamily="18" charset="0"/>
            </a:endParaRPr>
          </a:p>
          <a:p>
            <a:endParaRPr lang="en-US" sz="1800" dirty="0">
              <a:latin typeface="Times New Roman" panose="02020603050405020304" pitchFamily="18" charset="0"/>
            </a:endParaRPr>
          </a:p>
          <a:p>
            <a:pPr lvl="2">
              <a:buFont typeface="Wingdings" panose="05000000000000000000" pitchFamily="2" charset="2"/>
              <a:buChar char="§"/>
            </a:pPr>
            <a:endParaRPr lang="en-US" dirty="0">
              <a:latin typeface="Calibri Light" panose="020F0302020204030204" pitchFamily="34" charset="0"/>
              <a:cs typeface="Calibri Light" panose="020F0302020204030204" pitchFamily="34" charset="0"/>
            </a:endParaRPr>
          </a:p>
        </p:txBody>
      </p:sp>
      <p:pic>
        <p:nvPicPr>
          <p:cNvPr id="6" name="Picture 5">
            <a:extLst>
              <a:ext uri="{FF2B5EF4-FFF2-40B4-BE49-F238E27FC236}">
                <a16:creationId xmlns:a16="http://schemas.microsoft.com/office/drawing/2014/main" id="{29F4C3BE-49E3-3A0B-F99D-8191FE122311}"/>
              </a:ext>
            </a:extLst>
          </p:cNvPr>
          <p:cNvPicPr>
            <a:picLocks noChangeAspect="1"/>
          </p:cNvPicPr>
          <p:nvPr/>
        </p:nvPicPr>
        <p:blipFill>
          <a:blip r:embed="rId2"/>
          <a:stretch>
            <a:fillRect/>
          </a:stretch>
        </p:blipFill>
        <p:spPr>
          <a:xfrm>
            <a:off x="2872375" y="158353"/>
            <a:ext cx="5046587" cy="6585358"/>
          </a:xfrm>
          <a:prstGeom prst="rect">
            <a:avLst/>
          </a:prstGeom>
        </p:spPr>
      </p:pic>
      <p:pic>
        <p:nvPicPr>
          <p:cNvPr id="2" name="Picture 1">
            <a:extLst>
              <a:ext uri="{FF2B5EF4-FFF2-40B4-BE49-F238E27FC236}">
                <a16:creationId xmlns:a16="http://schemas.microsoft.com/office/drawing/2014/main" id="{57905BB5-B9BF-F36D-ED74-FA9ABD1CD8DD}"/>
              </a:ext>
            </a:extLst>
          </p:cNvPr>
          <p:cNvPicPr>
            <a:picLocks noChangeAspect="1"/>
          </p:cNvPicPr>
          <p:nvPr/>
        </p:nvPicPr>
        <p:blipFill>
          <a:blip r:embed="rId3"/>
          <a:stretch>
            <a:fillRect/>
          </a:stretch>
        </p:blipFill>
        <p:spPr>
          <a:xfrm>
            <a:off x="577849" y="6041362"/>
            <a:ext cx="2163234" cy="702349"/>
          </a:xfrm>
          <a:prstGeom prst="rect">
            <a:avLst/>
          </a:prstGeom>
        </p:spPr>
      </p:pic>
    </p:spTree>
    <p:extLst>
      <p:ext uri="{BB962C8B-B14F-4D97-AF65-F5344CB8AC3E}">
        <p14:creationId xmlns:p14="http://schemas.microsoft.com/office/powerpoint/2010/main" val="478919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9428D-840B-4F99-9222-F3EFCAA76C78}"/>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How does this save me money?</a:t>
            </a:r>
          </a:p>
        </p:txBody>
      </p:sp>
      <p:sp>
        <p:nvSpPr>
          <p:cNvPr id="3" name="Content Placeholder 2">
            <a:extLst>
              <a:ext uri="{FF2B5EF4-FFF2-40B4-BE49-F238E27FC236}">
                <a16:creationId xmlns:a16="http://schemas.microsoft.com/office/drawing/2014/main" id="{F279ABC2-82AA-46A7-9752-ADF353280061}"/>
              </a:ext>
            </a:extLst>
          </p:cNvPr>
          <p:cNvSpPr>
            <a:spLocks noGrp="1"/>
          </p:cNvSpPr>
          <p:nvPr>
            <p:ph idx="1"/>
          </p:nvPr>
        </p:nvSpPr>
        <p:spPr>
          <a:xfrm>
            <a:off x="677334" y="1410789"/>
            <a:ext cx="5627672" cy="1166948"/>
          </a:xfrm>
        </p:spPr>
        <p:txBody>
          <a:bodyPr>
            <a:normAutofit lnSpcReduction="10000"/>
          </a:bodyPr>
          <a:lstStyle/>
          <a:p>
            <a:pPr>
              <a:buFont typeface="Wingdings" panose="05000000000000000000" pitchFamily="2" charset="2"/>
              <a:buChar char="Ø"/>
            </a:pPr>
            <a:r>
              <a:rPr lang="en-US" dirty="0">
                <a:solidFill>
                  <a:schemeClr val="tx1"/>
                </a:solidFill>
                <a:latin typeface="Calibri Light" panose="020F0302020204030204" pitchFamily="34" charset="0"/>
                <a:cs typeface="Calibri Light" panose="020F0302020204030204" pitchFamily="34" charset="0"/>
              </a:rPr>
              <a:t>The average family of </a:t>
            </a:r>
            <a:r>
              <a:rPr lang="en-US" b="1" dirty="0">
                <a:solidFill>
                  <a:schemeClr val="tx1"/>
                </a:solidFill>
                <a:latin typeface="Calibri Light" panose="020F0302020204030204" pitchFamily="34" charset="0"/>
                <a:cs typeface="Calibri Light" panose="020F0302020204030204" pitchFamily="34" charset="0"/>
              </a:rPr>
              <a:t>four </a:t>
            </a:r>
            <a:r>
              <a:rPr lang="en-US" dirty="0">
                <a:solidFill>
                  <a:schemeClr val="tx1"/>
                </a:solidFill>
                <a:latin typeface="Calibri Light" panose="020F0302020204030204" pitchFamily="34" charset="0"/>
                <a:cs typeface="Calibri Light" panose="020F0302020204030204" pitchFamily="34" charset="0"/>
              </a:rPr>
              <a:t>in the U.S. can expect to pay around $3,500</a:t>
            </a:r>
            <a:r>
              <a:rPr lang="en-US" baseline="30000" dirty="0">
                <a:solidFill>
                  <a:schemeClr val="tx1"/>
                </a:solidFill>
                <a:latin typeface="Calibri Light" panose="020F0302020204030204" pitchFamily="34" charset="0"/>
                <a:cs typeface="Calibri Light" panose="020F0302020204030204" pitchFamily="34" charset="0"/>
              </a:rPr>
              <a:t>1</a:t>
            </a:r>
            <a:r>
              <a:rPr lang="en-US" dirty="0">
                <a:solidFill>
                  <a:schemeClr val="tx1"/>
                </a:solidFill>
                <a:latin typeface="Calibri Light" panose="020F0302020204030204" pitchFamily="34" charset="0"/>
                <a:cs typeface="Calibri Light" panose="020F0302020204030204" pitchFamily="34" charset="0"/>
              </a:rPr>
              <a:t> on expenses like office visits, prescriptions, copayments, dental work, new glasses or an unexpected hospital stay.</a:t>
            </a:r>
          </a:p>
          <a:p>
            <a:endParaRPr lang="en-US" dirty="0"/>
          </a:p>
        </p:txBody>
      </p:sp>
      <p:graphicFrame>
        <p:nvGraphicFramePr>
          <p:cNvPr id="5" name="Group 78">
            <a:extLst>
              <a:ext uri="{FF2B5EF4-FFF2-40B4-BE49-F238E27FC236}">
                <a16:creationId xmlns:a16="http://schemas.microsoft.com/office/drawing/2014/main" id="{1AA13B95-AD83-4F90-826C-8FD441BE6225}"/>
              </a:ext>
            </a:extLst>
          </p:cNvPr>
          <p:cNvGraphicFramePr>
            <a:graphicFrameLocks/>
          </p:cNvGraphicFramePr>
          <p:nvPr>
            <p:extLst>
              <p:ext uri="{D42A27DB-BD31-4B8C-83A1-F6EECF244321}">
                <p14:modId xmlns:p14="http://schemas.microsoft.com/office/powerpoint/2010/main" val="602457629"/>
              </p:ext>
            </p:extLst>
          </p:nvPr>
        </p:nvGraphicFramePr>
        <p:xfrm>
          <a:off x="1191118" y="2471822"/>
          <a:ext cx="4904882" cy="2565781"/>
        </p:xfrm>
        <a:graphic>
          <a:graphicData uri="http://schemas.openxmlformats.org/drawingml/2006/table">
            <a:tbl>
              <a:tblPr>
                <a:tableStyleId>{7DF18680-E054-41AD-8BC1-D1AEF772440D}</a:tableStyleId>
              </a:tblPr>
              <a:tblGrid>
                <a:gridCol w="1918928">
                  <a:extLst>
                    <a:ext uri="{9D8B030D-6E8A-4147-A177-3AD203B41FA5}">
                      <a16:colId xmlns:a16="http://schemas.microsoft.com/office/drawing/2014/main" val="20000"/>
                    </a:ext>
                  </a:extLst>
                </a:gridCol>
                <a:gridCol w="1226504">
                  <a:extLst>
                    <a:ext uri="{9D8B030D-6E8A-4147-A177-3AD203B41FA5}">
                      <a16:colId xmlns:a16="http://schemas.microsoft.com/office/drawing/2014/main" val="20001"/>
                    </a:ext>
                  </a:extLst>
                </a:gridCol>
                <a:gridCol w="1759450">
                  <a:extLst>
                    <a:ext uri="{9D8B030D-6E8A-4147-A177-3AD203B41FA5}">
                      <a16:colId xmlns:a16="http://schemas.microsoft.com/office/drawing/2014/main" val="20002"/>
                    </a:ext>
                  </a:extLst>
                </a:gridCol>
              </a:tblGrid>
              <a:tr h="623335">
                <a:tc>
                  <a:txBody>
                    <a:bodyPr/>
                    <a:lstStyle/>
                    <a:p>
                      <a:pPr marL="0" marR="0" lvl="0" indent="0" algn="ctr" defTabSz="914400" rtl="0" eaLnBrk="1" fontAlgn="base" latinLnBrk="0" hangingPunct="1">
                        <a:lnSpc>
                          <a:spcPct val="95000"/>
                        </a:lnSpc>
                        <a:spcBef>
                          <a:spcPct val="0"/>
                        </a:spcBef>
                        <a:spcAft>
                          <a:spcPct val="45000"/>
                        </a:spcAft>
                        <a:buClr>
                          <a:srgbClr val="2C40A3"/>
                        </a:buClr>
                        <a:buSzTx/>
                        <a:buFont typeface="Wingdings" pitchFamily="2" charset="2"/>
                        <a:buNone/>
                        <a:tabLst/>
                      </a:pPr>
                      <a:r>
                        <a:rPr kumimoji="0" lang="en-US" sz="1400" b="1" u="none" strike="noStrike" cap="none" normalizeH="0" baseline="0" dirty="0">
                          <a:ln>
                            <a:noFill/>
                          </a:ln>
                          <a:effectLst/>
                          <a:latin typeface="Calibri Light" panose="020F0302020204030204" pitchFamily="34" charset="0"/>
                          <a:cs typeface="Calibri Light" panose="020F0302020204030204" pitchFamily="34" charset="0"/>
                        </a:rPr>
                        <a:t>Out-of-Pocket Expenses</a:t>
                      </a:r>
                      <a:endParaRPr kumimoji="0" lang="en-US" sz="1400" b="1" i="0" u="none" strike="noStrike" cap="none" normalizeH="0" baseline="0" dirty="0">
                        <a:ln>
                          <a:noFill/>
                        </a:ln>
                        <a:solidFill>
                          <a:srgbClr val="20267D"/>
                        </a:solidFill>
                        <a:effectLst/>
                        <a:latin typeface="Calibri Light" panose="020F0302020204030204" pitchFamily="34" charset="0"/>
                        <a:cs typeface="Calibri Light" panose="020F0302020204030204" pitchFamily="34" charset="0"/>
                      </a:endParaRPr>
                    </a:p>
                  </a:txBody>
                  <a:tcPr anchor="ctr" horzOverflow="overflow">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95000"/>
                        </a:lnSpc>
                        <a:spcBef>
                          <a:spcPct val="0"/>
                        </a:spcBef>
                        <a:spcAft>
                          <a:spcPct val="45000"/>
                        </a:spcAft>
                        <a:buClr>
                          <a:srgbClr val="2C40A3"/>
                        </a:buClr>
                        <a:buSzTx/>
                        <a:buFont typeface="Wingdings" pitchFamily="2" charset="2"/>
                        <a:buNone/>
                        <a:tabLst/>
                      </a:pPr>
                      <a:r>
                        <a:rPr kumimoji="0" lang="en-US" sz="1400" b="1" u="none" strike="noStrike" cap="none" normalizeH="0" baseline="0" dirty="0">
                          <a:ln>
                            <a:noFill/>
                          </a:ln>
                          <a:effectLst/>
                          <a:latin typeface="Calibri Light" panose="020F0302020204030204" pitchFamily="34" charset="0"/>
                          <a:cs typeface="Calibri Light" panose="020F0302020204030204" pitchFamily="34" charset="0"/>
                        </a:rPr>
                        <a:t>Annual Average</a:t>
                      </a:r>
                      <a:endParaRPr kumimoji="0" lang="en-US" sz="1400" b="1" i="0" u="none" strike="noStrike" cap="none" normalizeH="0" baseline="0" dirty="0">
                        <a:ln>
                          <a:noFill/>
                        </a:ln>
                        <a:solidFill>
                          <a:srgbClr val="20267D"/>
                        </a:solidFill>
                        <a:effectLst/>
                        <a:latin typeface="Calibri Light" panose="020F0302020204030204" pitchFamily="34" charset="0"/>
                        <a:cs typeface="Calibri Light" panose="020F0302020204030204" pitchFamily="34" charset="0"/>
                      </a:endParaRPr>
                    </a:p>
                  </a:txBody>
                  <a:tcPr anchor="ctr" horzOverflow="overflow">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95000"/>
                        </a:lnSpc>
                        <a:spcBef>
                          <a:spcPct val="0"/>
                        </a:spcBef>
                        <a:spcAft>
                          <a:spcPct val="45000"/>
                        </a:spcAft>
                        <a:buClr>
                          <a:srgbClr val="2C40A3"/>
                        </a:buClr>
                        <a:buSzTx/>
                        <a:buFont typeface="Wingdings" pitchFamily="2" charset="2"/>
                        <a:buNone/>
                        <a:tabLst/>
                      </a:pPr>
                      <a:r>
                        <a:rPr kumimoji="0" lang="en-US" sz="1400" b="1" u="none" strike="noStrike" cap="none" normalizeH="0" baseline="0" dirty="0">
                          <a:ln>
                            <a:noFill/>
                          </a:ln>
                          <a:effectLst/>
                          <a:latin typeface="Calibri Light" panose="020F0302020204030204" pitchFamily="34" charset="0"/>
                          <a:cs typeface="Calibri Light" panose="020F0302020204030204" pitchFamily="34" charset="0"/>
                        </a:rPr>
                        <a:t>Taxes Saved </a:t>
                      </a:r>
                      <a:br>
                        <a:rPr kumimoji="0" lang="en-US" sz="1400" b="1" u="none" strike="noStrike" cap="none" normalizeH="0" baseline="0" dirty="0">
                          <a:ln>
                            <a:noFill/>
                          </a:ln>
                          <a:effectLst/>
                          <a:latin typeface="Calibri Light" panose="020F0302020204030204" pitchFamily="34" charset="0"/>
                          <a:cs typeface="Calibri Light" panose="020F0302020204030204" pitchFamily="34" charset="0"/>
                        </a:rPr>
                      </a:br>
                      <a:r>
                        <a:rPr kumimoji="0" lang="en-US" sz="1400" b="1" u="none" strike="noStrike" cap="none" normalizeH="0" baseline="0" dirty="0">
                          <a:ln>
                            <a:noFill/>
                          </a:ln>
                          <a:effectLst/>
                          <a:latin typeface="Calibri Light" panose="020F0302020204030204" pitchFamily="34" charset="0"/>
                          <a:cs typeface="Calibri Light" panose="020F0302020204030204" pitchFamily="34" charset="0"/>
                        </a:rPr>
                        <a:t>(27% Tax Bracket)</a:t>
                      </a:r>
                      <a:endParaRPr kumimoji="0" lang="en-US" sz="1400" b="1" i="0" u="none" strike="noStrike" cap="none" normalizeH="0" baseline="0" dirty="0">
                        <a:ln>
                          <a:noFill/>
                        </a:ln>
                        <a:solidFill>
                          <a:srgbClr val="20267D"/>
                        </a:solidFill>
                        <a:effectLst/>
                        <a:latin typeface="Calibri Light" panose="020F0302020204030204" pitchFamily="34" charset="0"/>
                        <a:cs typeface="Calibri Light" panose="020F0302020204030204" pitchFamily="34" charset="0"/>
                      </a:endParaRPr>
                    </a:p>
                  </a:txBody>
                  <a:tcPr anchor="ctr" horzOverflow="overflow">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23741">
                <a:tc>
                  <a:txBody>
                    <a:bodyPr/>
                    <a:lstStyle/>
                    <a:p>
                      <a:pPr marL="0" marR="0" lvl="0" indent="0" algn="l" defTabSz="914400" rtl="0" eaLnBrk="1" fontAlgn="base" latinLnBrk="0" hangingPunct="1">
                        <a:lnSpc>
                          <a:spcPct val="95000"/>
                        </a:lnSpc>
                        <a:spcBef>
                          <a:spcPct val="0"/>
                        </a:spcBef>
                        <a:spcAft>
                          <a:spcPct val="45000"/>
                        </a:spcAft>
                        <a:buClr>
                          <a:srgbClr val="2C40A3"/>
                        </a:buClr>
                        <a:buSzTx/>
                        <a:buFont typeface="Wingdings" pitchFamily="2" charset="2"/>
                        <a:buNone/>
                        <a:tabLst/>
                      </a:pPr>
                      <a:r>
                        <a:rPr kumimoji="0" lang="en-US" sz="1200" u="none" strike="noStrike" cap="none" normalizeH="0" baseline="0" dirty="0">
                          <a:ln>
                            <a:noFill/>
                          </a:ln>
                          <a:effectLst/>
                          <a:latin typeface="Calibri Light" panose="020F0302020204030204" pitchFamily="34" charset="0"/>
                          <a:cs typeface="Calibri Light" panose="020F0302020204030204" pitchFamily="34" charset="0"/>
                        </a:rPr>
                        <a:t>Physician</a:t>
                      </a:r>
                      <a:endParaRPr kumimoji="0" lang="en-US" sz="1200" b="1" i="0" u="none" strike="noStrike" cap="none" normalizeH="0" baseline="0" dirty="0">
                        <a:ln>
                          <a:noFill/>
                        </a:ln>
                        <a:solidFill>
                          <a:srgbClr val="20267D"/>
                        </a:solidFill>
                        <a:effectLst/>
                        <a:latin typeface="Calibri Light" panose="020F0302020204030204" pitchFamily="34" charset="0"/>
                        <a:cs typeface="Calibri Light" panose="020F0302020204030204" pitchFamily="34" charset="0"/>
                      </a:endParaRPr>
                    </a:p>
                  </a:txBody>
                  <a:tcPr horzOverflow="overflow">
                    <a:lnT w="12700" cap="flat" cmpd="sng" algn="ctr">
                      <a:solidFill>
                        <a:schemeClr val="tx1"/>
                      </a:solidFill>
                      <a:prstDash val="solid"/>
                      <a:round/>
                      <a:headEnd type="none" w="med" len="med"/>
                      <a:tailEnd type="none" w="med" len="med"/>
                    </a:lnT>
                  </a:tcPr>
                </a:tc>
                <a:tc>
                  <a:txBody>
                    <a:bodyPr/>
                    <a:lstStyle/>
                    <a:p>
                      <a:pPr marL="0" marR="0" lvl="0" indent="0" algn="r" defTabSz="914400" rtl="0" eaLnBrk="1" fontAlgn="base" latinLnBrk="0" hangingPunct="1">
                        <a:lnSpc>
                          <a:spcPct val="95000"/>
                        </a:lnSpc>
                        <a:spcBef>
                          <a:spcPct val="0"/>
                        </a:spcBef>
                        <a:spcAft>
                          <a:spcPct val="45000"/>
                        </a:spcAft>
                        <a:buClr>
                          <a:srgbClr val="2C40A3"/>
                        </a:buClr>
                        <a:buSzTx/>
                        <a:buFont typeface="Wingdings" pitchFamily="2" charset="2"/>
                        <a:buNone/>
                        <a:tabLst/>
                      </a:pPr>
                      <a:r>
                        <a:rPr kumimoji="0" lang="en-US" sz="1200" u="none" strike="noStrike" cap="none" normalizeH="0" baseline="0" dirty="0">
                          <a:ln>
                            <a:noFill/>
                          </a:ln>
                          <a:effectLst/>
                          <a:latin typeface="Calibri Light" panose="020F0302020204030204" pitchFamily="34" charset="0"/>
                          <a:cs typeface="Calibri Light" panose="020F0302020204030204" pitchFamily="34" charset="0"/>
                        </a:rPr>
                        <a:t>$1,110</a:t>
                      </a:r>
                      <a:endParaRPr kumimoji="0" lang="en-US" sz="1200" b="1" i="0" u="none" strike="noStrike" cap="none" normalizeH="0" baseline="0" dirty="0">
                        <a:ln>
                          <a:noFill/>
                        </a:ln>
                        <a:solidFill>
                          <a:srgbClr val="20267D"/>
                        </a:solidFill>
                        <a:effectLst/>
                        <a:latin typeface="Calibri Light" panose="020F0302020204030204" pitchFamily="34" charset="0"/>
                        <a:cs typeface="Calibri Light" panose="020F0302020204030204" pitchFamily="34" charset="0"/>
                      </a:endParaRPr>
                    </a:p>
                  </a:txBody>
                  <a:tcPr horzOverflow="overflow">
                    <a:lnT w="12700" cap="flat" cmpd="sng" algn="ctr">
                      <a:solidFill>
                        <a:schemeClr val="tx1"/>
                      </a:solidFill>
                      <a:prstDash val="solid"/>
                      <a:round/>
                      <a:headEnd type="none" w="med" len="med"/>
                      <a:tailEnd type="none" w="med" len="med"/>
                    </a:lnT>
                  </a:tcPr>
                </a:tc>
                <a:tc>
                  <a:txBody>
                    <a:bodyPr/>
                    <a:lstStyle/>
                    <a:p>
                      <a:pPr marL="0" marR="0" lvl="0" indent="0" algn="r" defTabSz="914400" rtl="0" eaLnBrk="1" fontAlgn="base" latinLnBrk="0" hangingPunct="1">
                        <a:lnSpc>
                          <a:spcPct val="95000"/>
                        </a:lnSpc>
                        <a:spcBef>
                          <a:spcPct val="0"/>
                        </a:spcBef>
                        <a:spcAft>
                          <a:spcPct val="45000"/>
                        </a:spcAft>
                        <a:buClr>
                          <a:srgbClr val="2C40A3"/>
                        </a:buClr>
                        <a:buSzTx/>
                        <a:buFont typeface="Wingdings" pitchFamily="2" charset="2"/>
                        <a:buNone/>
                        <a:tabLst/>
                      </a:pPr>
                      <a:r>
                        <a:rPr kumimoji="0" lang="en-US" sz="1200" u="none" strike="noStrike" cap="none" normalizeH="0" baseline="0" dirty="0">
                          <a:ln>
                            <a:noFill/>
                          </a:ln>
                          <a:effectLst/>
                          <a:latin typeface="Calibri Light" panose="020F0302020204030204" pitchFamily="34" charset="0"/>
                          <a:cs typeface="Calibri Light" panose="020F0302020204030204" pitchFamily="34" charset="0"/>
                        </a:rPr>
                        <a:t>$299</a:t>
                      </a:r>
                      <a:endParaRPr kumimoji="0" lang="en-US" sz="1200" b="1" i="0" u="none" strike="noStrike" cap="none" normalizeH="0" baseline="0" dirty="0">
                        <a:ln>
                          <a:noFill/>
                        </a:ln>
                        <a:solidFill>
                          <a:srgbClr val="20267D"/>
                        </a:solidFill>
                        <a:effectLst/>
                        <a:latin typeface="Calibri Light" panose="020F0302020204030204" pitchFamily="34" charset="0"/>
                        <a:cs typeface="Calibri Light" panose="020F0302020204030204" pitchFamily="34" charset="0"/>
                      </a:endParaRPr>
                    </a:p>
                  </a:txBody>
                  <a:tcPr horzOverflow="overflow">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23741">
                <a:tc>
                  <a:txBody>
                    <a:bodyPr/>
                    <a:lstStyle/>
                    <a:p>
                      <a:pPr marL="0" marR="0" lvl="0" indent="0" algn="l" defTabSz="914400" rtl="0" eaLnBrk="1" fontAlgn="base" latinLnBrk="0" hangingPunct="1">
                        <a:lnSpc>
                          <a:spcPct val="95000"/>
                        </a:lnSpc>
                        <a:spcBef>
                          <a:spcPct val="0"/>
                        </a:spcBef>
                        <a:spcAft>
                          <a:spcPct val="45000"/>
                        </a:spcAft>
                        <a:buClr>
                          <a:srgbClr val="2C40A3"/>
                        </a:buClr>
                        <a:buSzTx/>
                        <a:buFont typeface="Wingdings" pitchFamily="2" charset="2"/>
                        <a:buNone/>
                        <a:tabLst/>
                      </a:pPr>
                      <a:r>
                        <a:rPr kumimoji="0" lang="en-US" sz="1200" u="none" strike="noStrike" cap="none" normalizeH="0" baseline="0" dirty="0">
                          <a:ln>
                            <a:noFill/>
                          </a:ln>
                          <a:effectLst/>
                          <a:latin typeface="Calibri Light" panose="020F0302020204030204" pitchFamily="34" charset="0"/>
                          <a:cs typeface="Calibri Light" panose="020F0302020204030204" pitchFamily="34" charset="0"/>
                        </a:rPr>
                        <a:t>Inpatient Hospital</a:t>
                      </a:r>
                      <a:endParaRPr kumimoji="0" lang="en-US" sz="1200" b="1" i="0" u="none" strike="noStrike" cap="none" normalizeH="0" baseline="0" dirty="0">
                        <a:ln>
                          <a:noFill/>
                        </a:ln>
                        <a:solidFill>
                          <a:srgbClr val="20267D"/>
                        </a:solidFill>
                        <a:effectLst/>
                        <a:latin typeface="Calibri Light" panose="020F0302020204030204" pitchFamily="34" charset="0"/>
                        <a:cs typeface="Calibri Light" panose="020F0302020204030204" pitchFamily="34" charset="0"/>
                      </a:endParaRPr>
                    </a:p>
                  </a:txBody>
                  <a:tcPr horzOverflow="overflow"/>
                </a:tc>
                <a:tc>
                  <a:txBody>
                    <a:bodyPr/>
                    <a:lstStyle/>
                    <a:p>
                      <a:pPr marL="0" marR="0" lvl="0" indent="0" algn="r" defTabSz="914400" rtl="0" eaLnBrk="1" fontAlgn="base" latinLnBrk="0" hangingPunct="1">
                        <a:lnSpc>
                          <a:spcPct val="95000"/>
                        </a:lnSpc>
                        <a:spcBef>
                          <a:spcPct val="0"/>
                        </a:spcBef>
                        <a:spcAft>
                          <a:spcPct val="45000"/>
                        </a:spcAft>
                        <a:buClr>
                          <a:srgbClr val="2C40A3"/>
                        </a:buClr>
                        <a:buSzTx/>
                        <a:buFont typeface="Wingdings" pitchFamily="2" charset="2"/>
                        <a:buNone/>
                        <a:tabLst/>
                      </a:pPr>
                      <a:r>
                        <a:rPr kumimoji="0" lang="en-US" sz="1200" u="none" strike="noStrike" cap="none" normalizeH="0" baseline="0" dirty="0">
                          <a:ln>
                            <a:noFill/>
                          </a:ln>
                          <a:effectLst/>
                          <a:latin typeface="Calibri Light" panose="020F0302020204030204" pitchFamily="34" charset="0"/>
                          <a:cs typeface="Calibri Light" panose="020F0302020204030204" pitchFamily="34" charset="0"/>
                        </a:rPr>
                        <a:t>$1,115</a:t>
                      </a:r>
                      <a:endParaRPr kumimoji="0" lang="en-US" sz="1200" b="1" i="0" u="none" strike="noStrike" cap="none" normalizeH="0" baseline="0" dirty="0">
                        <a:ln>
                          <a:noFill/>
                        </a:ln>
                        <a:solidFill>
                          <a:srgbClr val="20267D"/>
                        </a:solidFill>
                        <a:effectLst/>
                        <a:latin typeface="Calibri Light" panose="020F0302020204030204" pitchFamily="34" charset="0"/>
                        <a:cs typeface="Calibri Light" panose="020F0302020204030204" pitchFamily="34" charset="0"/>
                      </a:endParaRPr>
                    </a:p>
                  </a:txBody>
                  <a:tcPr horzOverflow="overflow"/>
                </a:tc>
                <a:tc>
                  <a:txBody>
                    <a:bodyPr/>
                    <a:lstStyle/>
                    <a:p>
                      <a:pPr marL="0" marR="0" lvl="0" indent="0" algn="r" defTabSz="914400" rtl="0" eaLnBrk="1" fontAlgn="base" latinLnBrk="0" hangingPunct="1">
                        <a:lnSpc>
                          <a:spcPct val="95000"/>
                        </a:lnSpc>
                        <a:spcBef>
                          <a:spcPct val="0"/>
                        </a:spcBef>
                        <a:spcAft>
                          <a:spcPct val="45000"/>
                        </a:spcAft>
                        <a:buClr>
                          <a:srgbClr val="2C40A3"/>
                        </a:buClr>
                        <a:buSzTx/>
                        <a:buFont typeface="Wingdings" pitchFamily="2" charset="2"/>
                        <a:buNone/>
                        <a:tabLst/>
                      </a:pPr>
                      <a:r>
                        <a:rPr kumimoji="0" lang="en-US" sz="1200" u="none" strike="noStrike" cap="none" normalizeH="0" baseline="0" dirty="0">
                          <a:ln>
                            <a:noFill/>
                          </a:ln>
                          <a:effectLst/>
                          <a:latin typeface="Calibri Light" panose="020F0302020204030204" pitchFamily="34" charset="0"/>
                          <a:cs typeface="Calibri Light" panose="020F0302020204030204" pitchFamily="34" charset="0"/>
                        </a:rPr>
                        <a:t>$301</a:t>
                      </a:r>
                      <a:endParaRPr kumimoji="0" lang="en-US" sz="1200" b="1" i="0" u="none" strike="noStrike" cap="none" normalizeH="0" baseline="0" dirty="0">
                        <a:ln>
                          <a:noFill/>
                        </a:ln>
                        <a:solidFill>
                          <a:srgbClr val="20267D"/>
                        </a:solidFill>
                        <a:effectLst/>
                        <a:latin typeface="Calibri Light" panose="020F0302020204030204" pitchFamily="34" charset="0"/>
                        <a:cs typeface="Calibri Light" panose="020F0302020204030204" pitchFamily="34" charset="0"/>
                      </a:endParaRPr>
                    </a:p>
                  </a:txBody>
                  <a:tcPr horzOverflow="overflow"/>
                </a:tc>
                <a:extLst>
                  <a:ext uri="{0D108BD9-81ED-4DB2-BD59-A6C34878D82A}">
                    <a16:rowId xmlns:a16="http://schemas.microsoft.com/office/drawing/2014/main" val="10002"/>
                  </a:ext>
                </a:extLst>
              </a:tr>
              <a:tr h="323741">
                <a:tc>
                  <a:txBody>
                    <a:bodyPr/>
                    <a:lstStyle/>
                    <a:p>
                      <a:pPr marL="0" marR="0" lvl="0" indent="0" algn="l" defTabSz="914400" rtl="0" eaLnBrk="1" fontAlgn="base" latinLnBrk="0" hangingPunct="1">
                        <a:lnSpc>
                          <a:spcPct val="95000"/>
                        </a:lnSpc>
                        <a:spcBef>
                          <a:spcPct val="0"/>
                        </a:spcBef>
                        <a:spcAft>
                          <a:spcPct val="45000"/>
                        </a:spcAft>
                        <a:buClr>
                          <a:srgbClr val="2C40A3"/>
                        </a:buClr>
                        <a:buSzTx/>
                        <a:buFont typeface="Wingdings" pitchFamily="2" charset="2"/>
                        <a:buNone/>
                        <a:tabLst/>
                      </a:pPr>
                      <a:r>
                        <a:rPr kumimoji="0" lang="en-US" sz="1200" u="none" strike="noStrike" cap="none" normalizeH="0" baseline="0" dirty="0">
                          <a:ln>
                            <a:noFill/>
                          </a:ln>
                          <a:effectLst/>
                          <a:latin typeface="Calibri Light" panose="020F0302020204030204" pitchFamily="34" charset="0"/>
                          <a:cs typeface="Calibri Light" panose="020F0302020204030204" pitchFamily="34" charset="0"/>
                        </a:rPr>
                        <a:t>Pharmacy</a:t>
                      </a:r>
                      <a:endParaRPr kumimoji="0" lang="en-US" sz="1200" b="1" i="0" u="none" strike="noStrike" cap="none" normalizeH="0" baseline="0" dirty="0">
                        <a:ln>
                          <a:noFill/>
                        </a:ln>
                        <a:solidFill>
                          <a:srgbClr val="20267D"/>
                        </a:solidFill>
                        <a:effectLst/>
                        <a:latin typeface="Calibri Light" panose="020F0302020204030204" pitchFamily="34" charset="0"/>
                        <a:cs typeface="Calibri Light" panose="020F0302020204030204" pitchFamily="34" charset="0"/>
                      </a:endParaRPr>
                    </a:p>
                  </a:txBody>
                  <a:tcPr horzOverflow="overflow"/>
                </a:tc>
                <a:tc>
                  <a:txBody>
                    <a:bodyPr/>
                    <a:lstStyle/>
                    <a:p>
                      <a:pPr marL="0" marR="0" lvl="0" indent="0" algn="r" defTabSz="914400" rtl="0" eaLnBrk="1" fontAlgn="base" latinLnBrk="0" hangingPunct="1">
                        <a:lnSpc>
                          <a:spcPct val="95000"/>
                        </a:lnSpc>
                        <a:spcBef>
                          <a:spcPct val="0"/>
                        </a:spcBef>
                        <a:spcAft>
                          <a:spcPct val="45000"/>
                        </a:spcAft>
                        <a:buClr>
                          <a:srgbClr val="2C40A3"/>
                        </a:buClr>
                        <a:buSzTx/>
                        <a:buFont typeface="Wingdings" pitchFamily="2" charset="2"/>
                        <a:buNone/>
                        <a:tabLst/>
                      </a:pPr>
                      <a:r>
                        <a:rPr kumimoji="0" lang="en-US" sz="1200" u="none" strike="noStrike" cap="none" normalizeH="0" baseline="0" dirty="0">
                          <a:ln>
                            <a:noFill/>
                          </a:ln>
                          <a:effectLst/>
                          <a:latin typeface="Calibri Light" panose="020F0302020204030204" pitchFamily="34" charset="0"/>
                          <a:cs typeface="Calibri Light" panose="020F0302020204030204" pitchFamily="34" charset="0"/>
                        </a:rPr>
                        <a:t>$555</a:t>
                      </a:r>
                      <a:endParaRPr kumimoji="0" lang="en-US" sz="1200" b="1" i="0" u="none" strike="noStrike" cap="none" normalizeH="0" baseline="0" dirty="0">
                        <a:ln>
                          <a:noFill/>
                        </a:ln>
                        <a:solidFill>
                          <a:srgbClr val="20267D"/>
                        </a:solidFill>
                        <a:effectLst/>
                        <a:latin typeface="Calibri Light" panose="020F0302020204030204" pitchFamily="34" charset="0"/>
                        <a:cs typeface="Calibri Light" panose="020F0302020204030204" pitchFamily="34" charset="0"/>
                      </a:endParaRPr>
                    </a:p>
                  </a:txBody>
                  <a:tcPr horzOverflow="overflow"/>
                </a:tc>
                <a:tc>
                  <a:txBody>
                    <a:bodyPr/>
                    <a:lstStyle/>
                    <a:p>
                      <a:pPr marL="0" marR="0" lvl="0" indent="0" algn="r" defTabSz="914400" rtl="0" eaLnBrk="1" fontAlgn="base" latinLnBrk="0" hangingPunct="1">
                        <a:lnSpc>
                          <a:spcPct val="95000"/>
                        </a:lnSpc>
                        <a:spcBef>
                          <a:spcPct val="0"/>
                        </a:spcBef>
                        <a:spcAft>
                          <a:spcPct val="45000"/>
                        </a:spcAft>
                        <a:buClr>
                          <a:srgbClr val="2C40A3"/>
                        </a:buClr>
                        <a:buSzTx/>
                        <a:buFont typeface="Wingdings" pitchFamily="2" charset="2"/>
                        <a:buNone/>
                        <a:tabLst/>
                      </a:pPr>
                      <a:r>
                        <a:rPr kumimoji="0" lang="en-US" sz="1200" u="none" strike="noStrike" cap="none" normalizeH="0" baseline="0" dirty="0">
                          <a:ln>
                            <a:noFill/>
                          </a:ln>
                          <a:effectLst/>
                          <a:latin typeface="Calibri Light" panose="020F0302020204030204" pitchFamily="34" charset="0"/>
                          <a:cs typeface="Calibri Light" panose="020F0302020204030204" pitchFamily="34" charset="0"/>
                        </a:rPr>
                        <a:t>$150</a:t>
                      </a:r>
                      <a:endParaRPr kumimoji="0" lang="en-US" sz="1200" b="1" i="0" u="none" strike="noStrike" cap="none" normalizeH="0" baseline="0" dirty="0">
                        <a:ln>
                          <a:noFill/>
                        </a:ln>
                        <a:solidFill>
                          <a:srgbClr val="20267D"/>
                        </a:solidFill>
                        <a:effectLst/>
                        <a:latin typeface="Calibri Light" panose="020F0302020204030204" pitchFamily="34" charset="0"/>
                        <a:cs typeface="Calibri Light" panose="020F0302020204030204" pitchFamily="34" charset="0"/>
                      </a:endParaRPr>
                    </a:p>
                  </a:txBody>
                  <a:tcPr horzOverflow="overflow"/>
                </a:tc>
                <a:extLst>
                  <a:ext uri="{0D108BD9-81ED-4DB2-BD59-A6C34878D82A}">
                    <a16:rowId xmlns:a16="http://schemas.microsoft.com/office/drawing/2014/main" val="10003"/>
                  </a:ext>
                </a:extLst>
              </a:tr>
              <a:tr h="323741">
                <a:tc>
                  <a:txBody>
                    <a:bodyPr/>
                    <a:lstStyle/>
                    <a:p>
                      <a:pPr marL="0" marR="0" lvl="0" indent="0" algn="l" defTabSz="914400" rtl="0" eaLnBrk="1" fontAlgn="base" latinLnBrk="0" hangingPunct="1">
                        <a:lnSpc>
                          <a:spcPct val="95000"/>
                        </a:lnSpc>
                        <a:spcBef>
                          <a:spcPct val="0"/>
                        </a:spcBef>
                        <a:spcAft>
                          <a:spcPct val="45000"/>
                        </a:spcAft>
                        <a:buClr>
                          <a:srgbClr val="2C40A3"/>
                        </a:buClr>
                        <a:buSzTx/>
                        <a:buFont typeface="Wingdings" pitchFamily="2" charset="2"/>
                        <a:buNone/>
                        <a:tabLst/>
                      </a:pPr>
                      <a:r>
                        <a:rPr kumimoji="0" lang="en-US" sz="1200" u="none" strike="noStrike" cap="none" normalizeH="0" baseline="0" dirty="0">
                          <a:ln>
                            <a:noFill/>
                          </a:ln>
                          <a:effectLst/>
                          <a:latin typeface="Calibri Light" panose="020F0302020204030204" pitchFamily="34" charset="0"/>
                          <a:cs typeface="Calibri Light" panose="020F0302020204030204" pitchFamily="34" charset="0"/>
                        </a:rPr>
                        <a:t>Outpatient Hospital</a:t>
                      </a:r>
                      <a:endParaRPr kumimoji="0" lang="en-US" sz="1200" b="1" i="0" u="none" strike="noStrike" cap="none" normalizeH="0" baseline="0" dirty="0">
                        <a:ln>
                          <a:noFill/>
                        </a:ln>
                        <a:solidFill>
                          <a:srgbClr val="20267D"/>
                        </a:solidFill>
                        <a:effectLst/>
                        <a:latin typeface="Calibri Light" panose="020F0302020204030204" pitchFamily="34" charset="0"/>
                        <a:cs typeface="Calibri Light" panose="020F0302020204030204" pitchFamily="34" charset="0"/>
                      </a:endParaRPr>
                    </a:p>
                  </a:txBody>
                  <a:tcPr horzOverflow="overflow"/>
                </a:tc>
                <a:tc>
                  <a:txBody>
                    <a:bodyPr/>
                    <a:lstStyle/>
                    <a:p>
                      <a:pPr marL="0" marR="0" lvl="0" indent="0" algn="r" defTabSz="914400" rtl="0" eaLnBrk="1" fontAlgn="base" latinLnBrk="0" hangingPunct="1">
                        <a:lnSpc>
                          <a:spcPct val="95000"/>
                        </a:lnSpc>
                        <a:spcBef>
                          <a:spcPct val="0"/>
                        </a:spcBef>
                        <a:spcAft>
                          <a:spcPct val="45000"/>
                        </a:spcAft>
                        <a:buClr>
                          <a:srgbClr val="2C40A3"/>
                        </a:buClr>
                        <a:buSzTx/>
                        <a:buFont typeface="Wingdings" pitchFamily="2" charset="2"/>
                        <a:buNone/>
                        <a:tabLst/>
                      </a:pPr>
                      <a:r>
                        <a:rPr kumimoji="0" lang="en-US" sz="1200" u="none" strike="noStrike" cap="none" normalizeH="0" baseline="0" dirty="0">
                          <a:ln>
                            <a:noFill/>
                          </a:ln>
                          <a:effectLst/>
                          <a:latin typeface="Calibri Light" panose="020F0302020204030204" pitchFamily="34" charset="0"/>
                          <a:cs typeface="Calibri Light" panose="020F0302020204030204" pitchFamily="34" charset="0"/>
                        </a:rPr>
                        <a:t>$560</a:t>
                      </a:r>
                      <a:endParaRPr kumimoji="0" lang="en-US" sz="1200" b="1" i="0" u="none" strike="noStrike" cap="none" normalizeH="0" baseline="0" dirty="0">
                        <a:ln>
                          <a:noFill/>
                        </a:ln>
                        <a:solidFill>
                          <a:srgbClr val="20267D"/>
                        </a:solidFill>
                        <a:effectLst/>
                        <a:latin typeface="Calibri Light" panose="020F0302020204030204" pitchFamily="34" charset="0"/>
                        <a:cs typeface="Calibri Light" panose="020F0302020204030204" pitchFamily="34" charset="0"/>
                      </a:endParaRPr>
                    </a:p>
                  </a:txBody>
                  <a:tcPr horzOverflow="overflow"/>
                </a:tc>
                <a:tc>
                  <a:txBody>
                    <a:bodyPr/>
                    <a:lstStyle/>
                    <a:p>
                      <a:pPr marL="0" marR="0" lvl="0" indent="0" algn="r" defTabSz="914400" rtl="0" eaLnBrk="1" fontAlgn="base" latinLnBrk="0" hangingPunct="1">
                        <a:lnSpc>
                          <a:spcPct val="95000"/>
                        </a:lnSpc>
                        <a:spcBef>
                          <a:spcPct val="0"/>
                        </a:spcBef>
                        <a:spcAft>
                          <a:spcPct val="45000"/>
                        </a:spcAft>
                        <a:buClr>
                          <a:srgbClr val="2C40A3"/>
                        </a:buClr>
                        <a:buSzTx/>
                        <a:buFont typeface="Wingdings" pitchFamily="2" charset="2"/>
                        <a:buNone/>
                        <a:tabLst/>
                      </a:pPr>
                      <a:r>
                        <a:rPr kumimoji="0" lang="en-US" sz="1200" u="none" strike="noStrike" cap="none" normalizeH="0" baseline="0" dirty="0">
                          <a:ln>
                            <a:noFill/>
                          </a:ln>
                          <a:effectLst/>
                          <a:latin typeface="Calibri Light" panose="020F0302020204030204" pitchFamily="34" charset="0"/>
                          <a:cs typeface="Calibri Light" panose="020F0302020204030204" pitchFamily="34" charset="0"/>
                        </a:rPr>
                        <a:t>$151</a:t>
                      </a:r>
                      <a:endParaRPr kumimoji="0" lang="en-US" sz="1200" b="1" i="0" u="none" strike="noStrike" cap="none" normalizeH="0" baseline="0" dirty="0">
                        <a:ln>
                          <a:noFill/>
                        </a:ln>
                        <a:solidFill>
                          <a:srgbClr val="20267D"/>
                        </a:solidFill>
                        <a:effectLst/>
                        <a:latin typeface="Calibri Light" panose="020F0302020204030204" pitchFamily="34" charset="0"/>
                        <a:cs typeface="Calibri Light" panose="020F0302020204030204" pitchFamily="34" charset="0"/>
                      </a:endParaRPr>
                    </a:p>
                  </a:txBody>
                  <a:tcPr horzOverflow="overflow"/>
                </a:tc>
                <a:extLst>
                  <a:ext uri="{0D108BD9-81ED-4DB2-BD59-A6C34878D82A}">
                    <a16:rowId xmlns:a16="http://schemas.microsoft.com/office/drawing/2014/main" val="10004"/>
                  </a:ext>
                </a:extLst>
              </a:tr>
              <a:tr h="323741">
                <a:tc>
                  <a:txBody>
                    <a:bodyPr/>
                    <a:lstStyle/>
                    <a:p>
                      <a:pPr marL="0" marR="0" lvl="0" indent="0" algn="l" defTabSz="914400" rtl="0" eaLnBrk="1" fontAlgn="base" latinLnBrk="0" hangingPunct="1">
                        <a:lnSpc>
                          <a:spcPct val="95000"/>
                        </a:lnSpc>
                        <a:spcBef>
                          <a:spcPct val="0"/>
                        </a:spcBef>
                        <a:spcAft>
                          <a:spcPct val="45000"/>
                        </a:spcAft>
                        <a:buClr>
                          <a:srgbClr val="2C40A3"/>
                        </a:buClr>
                        <a:buSzTx/>
                        <a:buFont typeface="Wingdings" pitchFamily="2" charset="2"/>
                        <a:buNone/>
                        <a:tabLst/>
                      </a:pPr>
                      <a:r>
                        <a:rPr kumimoji="0" lang="en-US" sz="1200" u="none" strike="noStrike" cap="none" normalizeH="0" baseline="0" dirty="0">
                          <a:ln>
                            <a:noFill/>
                          </a:ln>
                          <a:effectLst/>
                          <a:latin typeface="Calibri Light" panose="020F0302020204030204" pitchFamily="34" charset="0"/>
                          <a:cs typeface="Calibri Light" panose="020F0302020204030204" pitchFamily="34" charset="0"/>
                        </a:rPr>
                        <a:t>Other</a:t>
                      </a:r>
                      <a:endParaRPr kumimoji="0" lang="en-US" sz="1200" b="1" i="0" u="none" strike="noStrike" cap="none" normalizeH="0" baseline="0" dirty="0">
                        <a:ln>
                          <a:noFill/>
                        </a:ln>
                        <a:solidFill>
                          <a:srgbClr val="20267D"/>
                        </a:solidFill>
                        <a:effectLst/>
                        <a:latin typeface="Calibri Light" panose="020F0302020204030204" pitchFamily="34" charset="0"/>
                        <a:cs typeface="Calibri Light" panose="020F0302020204030204" pitchFamily="34" charset="0"/>
                      </a:endParaRPr>
                    </a:p>
                  </a:txBody>
                  <a:tcPr horzOverflow="overflow"/>
                </a:tc>
                <a:tc>
                  <a:txBody>
                    <a:bodyPr/>
                    <a:lstStyle/>
                    <a:p>
                      <a:pPr marL="0" marR="0" lvl="0" indent="0" algn="r" defTabSz="914400" rtl="0" eaLnBrk="1" fontAlgn="base" latinLnBrk="0" hangingPunct="1">
                        <a:lnSpc>
                          <a:spcPct val="95000"/>
                        </a:lnSpc>
                        <a:spcBef>
                          <a:spcPct val="0"/>
                        </a:spcBef>
                        <a:spcAft>
                          <a:spcPct val="45000"/>
                        </a:spcAft>
                        <a:buClr>
                          <a:srgbClr val="2C40A3"/>
                        </a:buClr>
                        <a:buSzTx/>
                        <a:buFont typeface="Wingdings" pitchFamily="2" charset="2"/>
                        <a:buNone/>
                        <a:tabLst/>
                      </a:pPr>
                      <a:r>
                        <a:rPr kumimoji="0" lang="en-US" sz="1200" u="none" strike="noStrike" cap="none" normalizeH="0" baseline="0" dirty="0">
                          <a:ln>
                            <a:noFill/>
                          </a:ln>
                          <a:effectLst/>
                          <a:latin typeface="Calibri Light" panose="020F0302020204030204" pitchFamily="34" charset="0"/>
                          <a:cs typeface="Calibri Light" panose="020F0302020204030204" pitchFamily="34" charset="0"/>
                        </a:rPr>
                        <a:t>$130</a:t>
                      </a:r>
                      <a:endParaRPr kumimoji="0" lang="en-US" sz="1200" b="1" i="0" u="none" strike="noStrike" cap="none" normalizeH="0" baseline="0" dirty="0">
                        <a:ln>
                          <a:noFill/>
                        </a:ln>
                        <a:solidFill>
                          <a:srgbClr val="20267D"/>
                        </a:solidFill>
                        <a:effectLst/>
                        <a:latin typeface="Calibri Light" panose="020F0302020204030204" pitchFamily="34" charset="0"/>
                        <a:cs typeface="Calibri Light" panose="020F0302020204030204" pitchFamily="34" charset="0"/>
                      </a:endParaRPr>
                    </a:p>
                  </a:txBody>
                  <a:tcPr horzOverflow="overflow"/>
                </a:tc>
                <a:tc>
                  <a:txBody>
                    <a:bodyPr/>
                    <a:lstStyle/>
                    <a:p>
                      <a:pPr marL="0" marR="0" lvl="0" indent="0" algn="r" defTabSz="914400" rtl="0" eaLnBrk="1" fontAlgn="base" latinLnBrk="0" hangingPunct="1">
                        <a:lnSpc>
                          <a:spcPct val="95000"/>
                        </a:lnSpc>
                        <a:spcBef>
                          <a:spcPct val="0"/>
                        </a:spcBef>
                        <a:spcAft>
                          <a:spcPct val="45000"/>
                        </a:spcAft>
                        <a:buClr>
                          <a:srgbClr val="2C40A3"/>
                        </a:buClr>
                        <a:buSzTx/>
                        <a:buFont typeface="Wingdings" pitchFamily="2" charset="2"/>
                        <a:buNone/>
                        <a:tabLst/>
                      </a:pPr>
                      <a:r>
                        <a:rPr kumimoji="0" lang="en-US" sz="1200" u="none" strike="noStrike" cap="none" normalizeH="0" baseline="0" dirty="0">
                          <a:ln>
                            <a:noFill/>
                          </a:ln>
                          <a:effectLst/>
                          <a:latin typeface="Calibri Light" panose="020F0302020204030204" pitchFamily="34" charset="0"/>
                          <a:cs typeface="Calibri Light" panose="020F0302020204030204" pitchFamily="34" charset="0"/>
                        </a:rPr>
                        <a:t>$35</a:t>
                      </a:r>
                      <a:endParaRPr kumimoji="0" lang="en-US" sz="1200" b="1" i="0" u="none" strike="noStrike" cap="none" normalizeH="0" baseline="0" dirty="0">
                        <a:ln>
                          <a:noFill/>
                        </a:ln>
                        <a:solidFill>
                          <a:srgbClr val="20267D"/>
                        </a:solidFill>
                        <a:effectLst/>
                        <a:latin typeface="Calibri Light" panose="020F0302020204030204" pitchFamily="34" charset="0"/>
                        <a:cs typeface="Calibri Light" panose="020F0302020204030204" pitchFamily="34" charset="0"/>
                      </a:endParaRPr>
                    </a:p>
                  </a:txBody>
                  <a:tcPr horzOverflow="overflow"/>
                </a:tc>
                <a:extLst>
                  <a:ext uri="{0D108BD9-81ED-4DB2-BD59-A6C34878D82A}">
                    <a16:rowId xmlns:a16="http://schemas.microsoft.com/office/drawing/2014/main" val="10005"/>
                  </a:ext>
                </a:extLst>
              </a:tr>
              <a:tr h="323741">
                <a:tc>
                  <a:txBody>
                    <a:bodyPr/>
                    <a:lstStyle/>
                    <a:p>
                      <a:pPr marL="0" marR="0" lvl="0" indent="0" algn="l" defTabSz="914400" rtl="0" eaLnBrk="1" fontAlgn="base" latinLnBrk="0" hangingPunct="1">
                        <a:lnSpc>
                          <a:spcPct val="95000"/>
                        </a:lnSpc>
                        <a:spcBef>
                          <a:spcPct val="0"/>
                        </a:spcBef>
                        <a:spcAft>
                          <a:spcPct val="45000"/>
                        </a:spcAft>
                        <a:buClr>
                          <a:srgbClr val="2C40A3"/>
                        </a:buClr>
                        <a:buSzTx/>
                        <a:buFont typeface="Wingdings" pitchFamily="2" charset="2"/>
                        <a:buNone/>
                        <a:tabLst/>
                      </a:pPr>
                      <a:r>
                        <a:rPr kumimoji="0" lang="en-US" sz="1200" u="none" strike="noStrike" cap="none" normalizeH="0" baseline="0" dirty="0">
                          <a:ln>
                            <a:noFill/>
                          </a:ln>
                          <a:effectLst/>
                          <a:latin typeface="Calibri Light" panose="020F0302020204030204" pitchFamily="34" charset="0"/>
                          <a:cs typeface="Calibri Light" panose="020F0302020204030204" pitchFamily="34" charset="0"/>
                        </a:rPr>
                        <a:t>Total</a:t>
                      </a:r>
                      <a:endParaRPr kumimoji="0" lang="en-US" sz="1200" b="1" i="0" u="none" strike="noStrike" cap="none" normalizeH="0" baseline="0" dirty="0">
                        <a:ln>
                          <a:noFill/>
                        </a:ln>
                        <a:solidFill>
                          <a:srgbClr val="20267D"/>
                        </a:solidFill>
                        <a:effectLst/>
                        <a:latin typeface="Calibri Light" panose="020F0302020204030204" pitchFamily="34" charset="0"/>
                        <a:cs typeface="Calibri Light" panose="020F0302020204030204" pitchFamily="34" charset="0"/>
                      </a:endParaRPr>
                    </a:p>
                  </a:txBody>
                  <a:tcPr horzOverflow="overflow"/>
                </a:tc>
                <a:tc>
                  <a:txBody>
                    <a:bodyPr/>
                    <a:lstStyle/>
                    <a:p>
                      <a:pPr marL="0" marR="0" lvl="0" indent="0" algn="r" defTabSz="914400" rtl="0" eaLnBrk="1" fontAlgn="base" latinLnBrk="0" hangingPunct="1">
                        <a:lnSpc>
                          <a:spcPct val="95000"/>
                        </a:lnSpc>
                        <a:spcBef>
                          <a:spcPct val="0"/>
                        </a:spcBef>
                        <a:spcAft>
                          <a:spcPct val="45000"/>
                        </a:spcAft>
                        <a:buClr>
                          <a:srgbClr val="2C40A3"/>
                        </a:buClr>
                        <a:buSzTx/>
                        <a:buFont typeface="Wingdings" pitchFamily="2" charset="2"/>
                        <a:buNone/>
                        <a:tabLst/>
                      </a:pPr>
                      <a:r>
                        <a:rPr kumimoji="0" lang="en-US" sz="1200" u="none" strike="noStrike" cap="none" normalizeH="0" baseline="0" dirty="0">
                          <a:ln>
                            <a:noFill/>
                          </a:ln>
                          <a:effectLst/>
                          <a:latin typeface="Calibri Light" panose="020F0302020204030204" pitchFamily="34" charset="0"/>
                          <a:cs typeface="Calibri Light" panose="020F0302020204030204" pitchFamily="34" charset="0"/>
                        </a:rPr>
                        <a:t>$3,470</a:t>
                      </a:r>
                      <a:endParaRPr kumimoji="0" lang="en-US" sz="1200" b="1" i="0" u="none" strike="noStrike" cap="none" normalizeH="0" baseline="0" dirty="0">
                        <a:ln>
                          <a:noFill/>
                        </a:ln>
                        <a:solidFill>
                          <a:srgbClr val="20267D"/>
                        </a:solidFill>
                        <a:effectLst/>
                        <a:latin typeface="Calibri Light" panose="020F0302020204030204" pitchFamily="34" charset="0"/>
                        <a:cs typeface="Calibri Light" panose="020F0302020204030204" pitchFamily="34" charset="0"/>
                      </a:endParaRPr>
                    </a:p>
                  </a:txBody>
                  <a:tcPr horzOverflow="overflow"/>
                </a:tc>
                <a:tc>
                  <a:txBody>
                    <a:bodyPr/>
                    <a:lstStyle/>
                    <a:p>
                      <a:pPr marL="0" marR="0" lvl="0" indent="0" algn="r" defTabSz="914400" rtl="0" eaLnBrk="1" fontAlgn="base" latinLnBrk="0" hangingPunct="1">
                        <a:lnSpc>
                          <a:spcPct val="95000"/>
                        </a:lnSpc>
                        <a:spcBef>
                          <a:spcPct val="0"/>
                        </a:spcBef>
                        <a:spcAft>
                          <a:spcPct val="45000"/>
                        </a:spcAft>
                        <a:buClr>
                          <a:srgbClr val="2C40A3"/>
                        </a:buClr>
                        <a:buSzTx/>
                        <a:buFont typeface="Wingdings" pitchFamily="2" charset="2"/>
                        <a:buNone/>
                        <a:tabLst/>
                      </a:pPr>
                      <a:r>
                        <a:rPr kumimoji="0" lang="en-US" sz="1200" b="1" u="none" strike="noStrike" cap="none" normalizeH="0" baseline="0" dirty="0">
                          <a:ln>
                            <a:noFill/>
                          </a:ln>
                          <a:solidFill>
                            <a:schemeClr val="accent1"/>
                          </a:solidFill>
                          <a:effectLst/>
                          <a:latin typeface="Calibri Light" panose="020F0302020204030204" pitchFamily="34" charset="0"/>
                          <a:cs typeface="Calibri Light" panose="020F0302020204030204" pitchFamily="34" charset="0"/>
                        </a:rPr>
                        <a:t>$936</a:t>
                      </a:r>
                      <a:r>
                        <a:rPr kumimoji="0" lang="en-US" sz="1200" b="1" u="none" strike="noStrike" cap="none" normalizeH="0" baseline="30000" dirty="0">
                          <a:ln>
                            <a:noFill/>
                          </a:ln>
                          <a:solidFill>
                            <a:schemeClr val="bg1">
                              <a:lumMod val="50000"/>
                            </a:schemeClr>
                          </a:solidFill>
                          <a:effectLst/>
                          <a:latin typeface="Calibri Light" panose="020F0302020204030204" pitchFamily="34" charset="0"/>
                          <a:cs typeface="Calibri Light" panose="020F0302020204030204" pitchFamily="34" charset="0"/>
                        </a:rPr>
                        <a:t>2</a:t>
                      </a:r>
                      <a:endParaRPr kumimoji="0" lang="en-US" sz="1200" b="1" i="0" u="none" strike="noStrike" cap="none" normalizeH="0" baseline="30000" dirty="0">
                        <a:ln>
                          <a:noFill/>
                        </a:ln>
                        <a:solidFill>
                          <a:schemeClr val="bg1">
                            <a:lumMod val="50000"/>
                          </a:schemeClr>
                        </a:solidFill>
                        <a:effectLst/>
                        <a:latin typeface="Calibri Light" panose="020F0302020204030204" pitchFamily="34" charset="0"/>
                        <a:cs typeface="Calibri Light" panose="020F0302020204030204" pitchFamily="34" charset="0"/>
                      </a:endParaRPr>
                    </a:p>
                  </a:txBody>
                  <a:tcPr horzOverflow="overflow"/>
                </a:tc>
                <a:extLst>
                  <a:ext uri="{0D108BD9-81ED-4DB2-BD59-A6C34878D82A}">
                    <a16:rowId xmlns:a16="http://schemas.microsoft.com/office/drawing/2014/main" val="10006"/>
                  </a:ext>
                </a:extLst>
              </a:tr>
            </a:tbl>
          </a:graphicData>
        </a:graphic>
      </p:graphicFrame>
      <p:sp>
        <p:nvSpPr>
          <p:cNvPr id="6" name="Rectangle 5">
            <a:extLst>
              <a:ext uri="{FF2B5EF4-FFF2-40B4-BE49-F238E27FC236}">
                <a16:creationId xmlns:a16="http://schemas.microsoft.com/office/drawing/2014/main" id="{3630FAEF-59D7-425F-B1EC-5BE5515542C1}"/>
              </a:ext>
            </a:extLst>
          </p:cNvPr>
          <p:cNvSpPr/>
          <p:nvPr/>
        </p:nvSpPr>
        <p:spPr>
          <a:xfrm>
            <a:off x="677334" y="5037603"/>
            <a:ext cx="5890307" cy="938719"/>
          </a:xfrm>
          <a:prstGeom prst="rect">
            <a:avLst/>
          </a:prstGeom>
        </p:spPr>
        <p:txBody>
          <a:bodyPr wrap="square">
            <a:spAutoFit/>
          </a:bodyPr>
          <a:lstStyle/>
          <a:p>
            <a:r>
              <a:rPr lang="en-US" sz="1100" baseline="30000" dirty="0">
                <a:solidFill>
                  <a:schemeClr val="bg1">
                    <a:lumMod val="50000"/>
                  </a:schemeClr>
                </a:solidFill>
                <a:latin typeface="Calibri Light" panose="020F0302020204030204" pitchFamily="34" charset="0"/>
                <a:cs typeface="Calibri Light" panose="020F0302020204030204" pitchFamily="34" charset="0"/>
              </a:rPr>
              <a:t>1</a:t>
            </a:r>
            <a:r>
              <a:rPr lang="en-US" sz="1100" dirty="0">
                <a:solidFill>
                  <a:schemeClr val="bg1">
                    <a:lumMod val="50000"/>
                  </a:schemeClr>
                </a:solidFill>
                <a:latin typeface="Calibri Light" panose="020F0302020204030204" pitchFamily="34" charset="0"/>
                <a:cs typeface="Calibri Light" panose="020F0302020204030204" pitchFamily="34" charset="0"/>
              </a:rPr>
              <a:t>According to the U.S. Internal Revenue Service guidelines, each employee can contribute a maximum of $2,650 per plan year starting 1/1/18. For more information, visit www.irs.gov/irb/2012-26_IRB/ar09.html.</a:t>
            </a:r>
          </a:p>
          <a:p>
            <a:r>
              <a:rPr lang="en-US" sz="1100" baseline="30000" dirty="0">
                <a:solidFill>
                  <a:schemeClr val="bg1">
                    <a:lumMod val="50000"/>
                  </a:schemeClr>
                </a:solidFill>
                <a:latin typeface="Calibri Light" panose="020F0302020204030204" pitchFamily="34" charset="0"/>
                <a:cs typeface="Calibri Light" panose="020F0302020204030204" pitchFamily="34" charset="0"/>
              </a:rPr>
              <a:t>2</a:t>
            </a:r>
            <a:r>
              <a:rPr lang="en-US" sz="1100" dirty="0">
                <a:solidFill>
                  <a:schemeClr val="bg1">
                    <a:lumMod val="50000"/>
                  </a:schemeClr>
                </a:solidFill>
                <a:latin typeface="Calibri Light" panose="020F0302020204030204" pitchFamily="34" charset="0"/>
                <a:cs typeface="Calibri Light" panose="020F0302020204030204" pitchFamily="34" charset="0"/>
              </a:rPr>
              <a:t>Tax savings is dependent upon your annual income and tax bracket. Example for demonstration purposes only.</a:t>
            </a:r>
          </a:p>
        </p:txBody>
      </p:sp>
      <p:pic>
        <p:nvPicPr>
          <p:cNvPr id="8" name="Picture 2">
            <a:extLst>
              <a:ext uri="{FF2B5EF4-FFF2-40B4-BE49-F238E27FC236}">
                <a16:creationId xmlns:a16="http://schemas.microsoft.com/office/drawing/2014/main" id="{A1C7678A-F771-42AB-9B45-FA09E752DAA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2691" y="203993"/>
            <a:ext cx="2331311" cy="34528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grpSp>
        <p:nvGrpSpPr>
          <p:cNvPr id="9" name="Group 8">
            <a:extLst>
              <a:ext uri="{FF2B5EF4-FFF2-40B4-BE49-F238E27FC236}">
                <a16:creationId xmlns:a16="http://schemas.microsoft.com/office/drawing/2014/main" id="{FDB69BDC-C67C-45B9-B81F-A2B60745E4D4}"/>
              </a:ext>
            </a:extLst>
          </p:cNvPr>
          <p:cNvGrpSpPr/>
          <p:nvPr/>
        </p:nvGrpSpPr>
        <p:grpSpPr>
          <a:xfrm>
            <a:off x="6764084" y="3656806"/>
            <a:ext cx="2415493" cy="2362200"/>
            <a:chOff x="6477000" y="2895600"/>
            <a:chExt cx="2415493" cy="2362200"/>
          </a:xfrm>
        </p:grpSpPr>
        <p:sp>
          <p:nvSpPr>
            <p:cNvPr id="10" name="Round Diagonal Corner Rectangle 13">
              <a:extLst>
                <a:ext uri="{FF2B5EF4-FFF2-40B4-BE49-F238E27FC236}">
                  <a16:creationId xmlns:a16="http://schemas.microsoft.com/office/drawing/2014/main" id="{532492C5-8C02-48B9-A312-6B25B83CF52E}"/>
                </a:ext>
              </a:extLst>
            </p:cNvPr>
            <p:cNvSpPr/>
            <p:nvPr/>
          </p:nvSpPr>
          <p:spPr bwMode="auto">
            <a:xfrm>
              <a:off x="6477000" y="2895600"/>
              <a:ext cx="2415493" cy="2362200"/>
            </a:xfrm>
            <a:prstGeom prst="round2DiagRect">
              <a:avLst/>
            </a:prstGeom>
            <a:solidFill>
              <a:srgbClr val="0B2558"/>
            </a:solidFill>
            <a:ln>
              <a:noFill/>
              <a:headEnd type="none" w="med" len="med"/>
              <a:tailEnd type="none" w="med" len="med"/>
            </a:ln>
            <a:effectLst/>
            <a:scene3d>
              <a:camera prst="orthographicFront">
                <a:rot lat="0" lon="0" rev="0"/>
              </a:camera>
              <a:lightRig rig="threePt" dir="tl">
                <a:rot lat="0" lon="0" rev="0"/>
              </a:lightRig>
            </a:scene3d>
            <a:sp3d prstMaterial="metal"/>
          </p:spPr>
          <p:style>
            <a:lnRef idx="1">
              <a:schemeClr val="accent5"/>
            </a:lnRef>
            <a:fillRef idx="3">
              <a:schemeClr val="accent5"/>
            </a:fillRef>
            <a:effectRef idx="2">
              <a:schemeClr val="accent5"/>
            </a:effectRef>
            <a:fontRef idx="minor">
              <a:schemeClr val="lt1"/>
            </a:fontRef>
          </p:style>
          <p:txBody>
            <a:bodyPr vert="horz" wrap="square" lIns="76191" tIns="38095" rIns="76191" bIns="38095" numCol="1" rtlCol="0" anchor="ctr" anchorCtr="0" compatLnSpc="1">
              <a:prstTxWarp prst="textNoShape">
                <a:avLst/>
              </a:prstTxWarp>
            </a:bodyPr>
            <a:lstStyle/>
            <a:p>
              <a:pPr defTabSz="913807">
                <a:lnSpc>
                  <a:spcPct val="85000"/>
                </a:lnSpc>
                <a:defRPr/>
              </a:pPr>
              <a:endParaRPr lang="en-US" sz="2400" dirty="0">
                <a:solidFill>
                  <a:srgbClr val="FFFFFF"/>
                </a:solidFill>
                <a:cs typeface="Arial" charset="0"/>
              </a:endParaRPr>
            </a:p>
          </p:txBody>
        </p:sp>
        <p:sp>
          <p:nvSpPr>
            <p:cNvPr id="11" name="Text Box 6">
              <a:extLst>
                <a:ext uri="{FF2B5EF4-FFF2-40B4-BE49-F238E27FC236}">
                  <a16:creationId xmlns:a16="http://schemas.microsoft.com/office/drawing/2014/main" id="{1916E3D5-A0B4-405E-9622-3F3F78F21F42}"/>
                </a:ext>
              </a:extLst>
            </p:cNvPr>
            <p:cNvSpPr txBox="1">
              <a:spLocks noChangeArrowheads="1"/>
            </p:cNvSpPr>
            <p:nvPr/>
          </p:nvSpPr>
          <p:spPr bwMode="auto">
            <a:xfrm>
              <a:off x="6569529" y="3199537"/>
              <a:ext cx="2269671"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Aft>
                  <a:spcPct val="45000"/>
                </a:spcAft>
              </a:pPr>
              <a:r>
                <a:rPr lang="en-US" i="0" dirty="0">
                  <a:solidFill>
                    <a:schemeClr val="bg1"/>
                  </a:solidFill>
                  <a:latin typeface="Arial" charset="0"/>
                </a:rPr>
                <a:t>If that </a:t>
              </a:r>
              <a:r>
                <a:rPr lang="en-US" b="1" i="0" dirty="0">
                  <a:solidFill>
                    <a:schemeClr val="bg1"/>
                  </a:solidFill>
                  <a:latin typeface="Arial" charset="0"/>
                </a:rPr>
                <a:t>$3,470 </a:t>
              </a:r>
              <a:r>
                <a:rPr lang="en-US" i="0" dirty="0">
                  <a:solidFill>
                    <a:schemeClr val="bg1"/>
                  </a:solidFill>
                  <a:latin typeface="Arial" charset="0"/>
                </a:rPr>
                <a:t>were put into an FSA before taxes, </a:t>
              </a:r>
              <a:br>
                <a:rPr lang="en-US" i="0" dirty="0">
                  <a:solidFill>
                    <a:schemeClr val="bg1"/>
                  </a:solidFill>
                  <a:latin typeface="Arial" charset="0"/>
                </a:rPr>
              </a:br>
              <a:r>
                <a:rPr lang="en-US" i="0" dirty="0">
                  <a:solidFill>
                    <a:schemeClr val="bg1"/>
                  </a:solidFill>
                  <a:latin typeface="Arial" charset="0"/>
                </a:rPr>
                <a:t>the family could save nearly </a:t>
              </a:r>
              <a:r>
                <a:rPr lang="en-US" b="1" i="0" dirty="0">
                  <a:solidFill>
                    <a:schemeClr val="accent2"/>
                  </a:solidFill>
                  <a:latin typeface="Arial" charset="0"/>
                </a:rPr>
                <a:t>$1,000 </a:t>
              </a:r>
              <a:r>
                <a:rPr lang="en-US" i="0" dirty="0">
                  <a:solidFill>
                    <a:schemeClr val="bg1"/>
                  </a:solidFill>
                  <a:latin typeface="Arial" charset="0"/>
                </a:rPr>
                <a:t>in taxes!</a:t>
              </a:r>
              <a:endParaRPr lang="en-US" dirty="0">
                <a:solidFill>
                  <a:schemeClr val="bg1"/>
                </a:solidFill>
                <a:latin typeface="Arial" charset="0"/>
              </a:endParaRPr>
            </a:p>
          </p:txBody>
        </p:sp>
      </p:grpSp>
      <p:pic>
        <p:nvPicPr>
          <p:cNvPr id="4" name="Picture 3">
            <a:extLst>
              <a:ext uri="{FF2B5EF4-FFF2-40B4-BE49-F238E27FC236}">
                <a16:creationId xmlns:a16="http://schemas.microsoft.com/office/drawing/2014/main" id="{FDA37C43-BAD9-1ADE-F133-245D0F72C795}"/>
              </a:ext>
            </a:extLst>
          </p:cNvPr>
          <p:cNvPicPr>
            <a:picLocks noChangeAspect="1"/>
          </p:cNvPicPr>
          <p:nvPr/>
        </p:nvPicPr>
        <p:blipFill>
          <a:blip r:embed="rId3"/>
          <a:stretch>
            <a:fillRect/>
          </a:stretch>
        </p:blipFill>
        <p:spPr>
          <a:xfrm>
            <a:off x="577849" y="6041362"/>
            <a:ext cx="2163234" cy="702349"/>
          </a:xfrm>
          <a:prstGeom prst="rect">
            <a:avLst/>
          </a:prstGeom>
        </p:spPr>
      </p:pic>
    </p:spTree>
    <p:extLst>
      <p:ext uri="{BB962C8B-B14F-4D97-AF65-F5344CB8AC3E}">
        <p14:creationId xmlns:p14="http://schemas.microsoft.com/office/powerpoint/2010/main" val="174845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631AB-262E-4E52-A86F-DF7C97D179FC}"/>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How do I access my funds?</a:t>
            </a:r>
          </a:p>
        </p:txBody>
      </p:sp>
      <p:sp>
        <p:nvSpPr>
          <p:cNvPr id="3" name="Content Placeholder 2">
            <a:extLst>
              <a:ext uri="{FF2B5EF4-FFF2-40B4-BE49-F238E27FC236}">
                <a16:creationId xmlns:a16="http://schemas.microsoft.com/office/drawing/2014/main" id="{A4BA3CE0-1143-4882-B7FE-0B53E2C38FF2}"/>
              </a:ext>
            </a:extLst>
          </p:cNvPr>
          <p:cNvSpPr>
            <a:spLocks noGrp="1"/>
          </p:cNvSpPr>
          <p:nvPr>
            <p:ph idx="1"/>
          </p:nvPr>
        </p:nvSpPr>
        <p:spPr>
          <a:xfrm>
            <a:off x="677334" y="1480456"/>
            <a:ext cx="6628535" cy="4467497"/>
          </a:xfrm>
        </p:spPr>
        <p:txBody>
          <a:bodyPr>
            <a:normAutofit/>
          </a:bodyPr>
          <a:lstStyle/>
          <a:p>
            <a:pPr>
              <a:buFont typeface="Wingdings" panose="05000000000000000000" pitchFamily="2" charset="2"/>
              <a:buChar char="Ø"/>
            </a:pPr>
            <a:r>
              <a:rPr lang="en-US" sz="1600" dirty="0">
                <a:solidFill>
                  <a:schemeClr val="tx1"/>
                </a:solidFill>
                <a:latin typeface="Calibri Light" panose="020F0302020204030204" pitchFamily="34" charset="0"/>
                <a:cs typeface="Calibri Light" panose="020F0302020204030204" pitchFamily="34" charset="0"/>
              </a:rPr>
              <a:t>There are two ways for you to access the funds in your Flexible Spending Account!</a:t>
            </a:r>
          </a:p>
          <a:p>
            <a:pPr lvl="1">
              <a:buFont typeface="+mj-lt"/>
              <a:buAutoNum type="arabicPeriod"/>
            </a:pPr>
            <a:r>
              <a:rPr lang="en-US" dirty="0">
                <a:solidFill>
                  <a:schemeClr val="tx1"/>
                </a:solidFill>
                <a:latin typeface="Calibri Light" panose="020F0302020204030204" pitchFamily="34" charset="0"/>
                <a:cs typeface="Calibri Light" panose="020F0302020204030204" pitchFamily="34" charset="0"/>
              </a:rPr>
              <a:t>VISA Debit Card </a:t>
            </a:r>
          </a:p>
          <a:p>
            <a:pPr lvl="2">
              <a:buFont typeface="Wingdings" panose="05000000000000000000" pitchFamily="2" charset="2"/>
              <a:buChar char="ü"/>
            </a:pPr>
            <a:r>
              <a:rPr lang="en-US" sz="1500" dirty="0">
                <a:solidFill>
                  <a:schemeClr val="tx1"/>
                </a:solidFill>
                <a:latin typeface="Calibri Light" panose="020F0302020204030204" pitchFamily="34" charset="0"/>
                <a:cs typeface="Calibri Light" panose="020F0302020204030204" pitchFamily="34" charset="0"/>
              </a:rPr>
              <a:t>HRC will provide you with a smart debit card which you can use to pay for eligible expenses. When you are at a provider or a merchant with an IIAS (Inventory Information Approval System), you simply swipe your card and it will deduct the eligible expenses from your account. Always keep a receipt of services or an itemized receipt to verify the expense.</a:t>
            </a:r>
          </a:p>
          <a:p>
            <a:pPr marL="800100" lvl="1" indent="-342900">
              <a:buFont typeface="+mj-lt"/>
              <a:buAutoNum type="arabicPeriod" startAt="2"/>
            </a:pPr>
            <a:r>
              <a:rPr lang="en-US" dirty="0">
                <a:solidFill>
                  <a:schemeClr val="tx1"/>
                </a:solidFill>
                <a:latin typeface="Calibri Light" panose="020F0302020204030204" pitchFamily="34" charset="0"/>
                <a:cs typeface="Calibri Light" panose="020F0302020204030204" pitchFamily="34" charset="0"/>
              </a:rPr>
              <a:t>Claim Submission</a:t>
            </a:r>
          </a:p>
          <a:p>
            <a:pPr marL="1257300" lvl="2" indent="-342900">
              <a:buClr>
                <a:schemeClr val="accent1">
                  <a:lumMod val="75000"/>
                </a:schemeClr>
              </a:buClr>
              <a:buFont typeface="Wingdings" panose="05000000000000000000" pitchFamily="2" charset="2"/>
              <a:buChar char="ü"/>
            </a:pPr>
            <a:r>
              <a:rPr lang="en-US" sz="1500" dirty="0">
                <a:solidFill>
                  <a:schemeClr val="tx1"/>
                </a:solidFill>
                <a:latin typeface="Calibri Light" panose="020F0302020204030204" pitchFamily="34" charset="0"/>
                <a:cs typeface="Calibri Light" panose="020F0302020204030204" pitchFamily="34" charset="0"/>
              </a:rPr>
              <a:t>You may also submit a claim for reimbursement online, or via fax, mail, or mobile app, as long as you attach an itemized receipt showing the eligible expense. Receipts are required in order to process claims, and must have service date/purchase date, description of service/item purchased, name of provider/merchant, and the expense amount.</a:t>
            </a:r>
          </a:p>
          <a:p>
            <a:pPr lvl="2">
              <a:buFont typeface="Wingdings" panose="05000000000000000000" pitchFamily="2" charset="2"/>
              <a:buChar char="ü"/>
            </a:pPr>
            <a:endParaRPr lang="en-US" sz="1500" dirty="0">
              <a:solidFill>
                <a:schemeClr val="tx1"/>
              </a:solidFill>
              <a:latin typeface="Calibri Light" panose="020F0302020204030204" pitchFamily="34" charset="0"/>
              <a:cs typeface="Calibri Light" panose="020F0302020204030204" pitchFamily="34" charset="0"/>
            </a:endParaRPr>
          </a:p>
        </p:txBody>
      </p:sp>
      <p:pic>
        <p:nvPicPr>
          <p:cNvPr id="6" name="Picture 5">
            <a:extLst>
              <a:ext uri="{FF2B5EF4-FFF2-40B4-BE49-F238E27FC236}">
                <a16:creationId xmlns:a16="http://schemas.microsoft.com/office/drawing/2014/main" id="{57D644A2-1CAB-455F-B849-E83E13EBF20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305869" y="2310933"/>
            <a:ext cx="2110785" cy="1274717"/>
          </a:xfrm>
          <a:prstGeom prst="rect">
            <a:avLst/>
          </a:prstGeom>
          <a:ln>
            <a:solidFill>
              <a:srgbClr val="002060"/>
            </a:solidFill>
          </a:ln>
        </p:spPr>
      </p:pic>
      <p:pic>
        <p:nvPicPr>
          <p:cNvPr id="5" name="Picture 4">
            <a:extLst>
              <a:ext uri="{FF2B5EF4-FFF2-40B4-BE49-F238E27FC236}">
                <a16:creationId xmlns:a16="http://schemas.microsoft.com/office/drawing/2014/main" id="{7CB5AA0B-B499-F0BD-3C3F-6026E6C8E257}"/>
              </a:ext>
            </a:extLst>
          </p:cNvPr>
          <p:cNvPicPr>
            <a:picLocks noChangeAspect="1"/>
          </p:cNvPicPr>
          <p:nvPr/>
        </p:nvPicPr>
        <p:blipFill>
          <a:blip r:embed="rId3"/>
          <a:stretch>
            <a:fillRect/>
          </a:stretch>
        </p:blipFill>
        <p:spPr>
          <a:xfrm>
            <a:off x="577849" y="6041362"/>
            <a:ext cx="2163234" cy="702349"/>
          </a:xfrm>
          <a:prstGeom prst="rect">
            <a:avLst/>
          </a:prstGeom>
        </p:spPr>
      </p:pic>
    </p:spTree>
    <p:extLst>
      <p:ext uri="{BB962C8B-B14F-4D97-AF65-F5344CB8AC3E}">
        <p14:creationId xmlns:p14="http://schemas.microsoft.com/office/powerpoint/2010/main" val="2657805870"/>
      </p:ext>
    </p:extLst>
  </p:cSld>
  <p:clrMapOvr>
    <a:masterClrMapping/>
  </p:clrMapOvr>
</p:sld>
</file>

<file path=ppt/theme/theme1.xml><?xml version="1.0" encoding="utf-8"?>
<a:theme xmlns:a="http://schemas.openxmlformats.org/drawingml/2006/main" name="Facet">
  <a:themeElements>
    <a:clrScheme name="HRC TEMPLATE">
      <a:dk1>
        <a:sysClr val="windowText" lastClr="000000"/>
      </a:dk1>
      <a:lt1>
        <a:sysClr val="window" lastClr="FFFFFF"/>
      </a:lt1>
      <a:dk2>
        <a:srgbClr val="2C3C43"/>
      </a:dk2>
      <a:lt2>
        <a:srgbClr val="EBEBEB"/>
      </a:lt2>
      <a:accent1>
        <a:srgbClr val="180DFB"/>
      </a:accent1>
      <a:accent2>
        <a:srgbClr val="FF0000"/>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554</TotalTime>
  <Words>1371</Words>
  <Application>Microsoft Office PowerPoint</Application>
  <PresentationFormat>Widescreen</PresentationFormat>
  <Paragraphs>146</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 Light</vt:lpstr>
      <vt:lpstr>Times New Roman</vt:lpstr>
      <vt:lpstr>Trebuchet MS</vt:lpstr>
      <vt:lpstr>Wingdings</vt:lpstr>
      <vt:lpstr>Wingdings 3</vt:lpstr>
      <vt:lpstr>Facet</vt:lpstr>
      <vt:lpstr>Guild of St. Agnes of Worcester Inc.  OPEN ENROLLMENT</vt:lpstr>
      <vt:lpstr>What is a Healthcare Flexible Spending Account (FSA)?</vt:lpstr>
      <vt:lpstr>How does a FSA work?</vt:lpstr>
      <vt:lpstr>How much can I elect?</vt:lpstr>
      <vt:lpstr>What kind of purchases can I make with my FSA funds? </vt:lpstr>
      <vt:lpstr> </vt:lpstr>
      <vt:lpstr>PowerPoint Presentation</vt:lpstr>
      <vt:lpstr>How does this save me money?</vt:lpstr>
      <vt:lpstr>How do I access my funds?</vt:lpstr>
      <vt:lpstr>How does the card work?</vt:lpstr>
      <vt:lpstr>HRC Covers You!</vt:lpstr>
      <vt:lpstr>HRC Mobile App</vt:lpstr>
      <vt:lpstr>Online Participant Portal</vt:lpstr>
      <vt:lpstr>Why should I enroll in the FSA?</vt:lpstr>
      <vt:lpstr>I want to enroll…..now what?</vt:lpstr>
      <vt:lpstr>Questions</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ENROLLMENT</dc:title>
  <dc:creator>Toni Runci</dc:creator>
  <cp:lastModifiedBy>Amy Lamontagne</cp:lastModifiedBy>
  <cp:revision>76</cp:revision>
  <dcterms:created xsi:type="dcterms:W3CDTF">2017-10-27T15:00:54Z</dcterms:created>
  <dcterms:modified xsi:type="dcterms:W3CDTF">2023-05-05T15:48:14Z</dcterms:modified>
</cp:coreProperties>
</file>